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8" r:id="rId2"/>
    <p:sldMasterId id="2147483699" r:id="rId3"/>
    <p:sldMasterId id="2147483712" r:id="rId4"/>
  </p:sldMasterIdLst>
  <p:notesMasterIdLst>
    <p:notesMasterId r:id="rId85"/>
  </p:notesMasterIdLst>
  <p:handoutMasterIdLst>
    <p:handoutMasterId r:id="rId86"/>
  </p:handoutMasterIdLst>
  <p:sldIdLst>
    <p:sldId id="257" r:id="rId5"/>
    <p:sldId id="262" r:id="rId6"/>
    <p:sldId id="264" r:id="rId7"/>
    <p:sldId id="268" r:id="rId8"/>
    <p:sldId id="272" r:id="rId9"/>
    <p:sldId id="274" r:id="rId10"/>
    <p:sldId id="382" r:id="rId11"/>
    <p:sldId id="277" r:id="rId12"/>
    <p:sldId id="279" r:id="rId13"/>
    <p:sldId id="280" r:id="rId14"/>
    <p:sldId id="284" r:id="rId15"/>
    <p:sldId id="285" r:id="rId16"/>
    <p:sldId id="286"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1" r:id="rId40"/>
    <p:sldId id="312" r:id="rId41"/>
    <p:sldId id="313" r:id="rId42"/>
    <p:sldId id="314" r:id="rId43"/>
    <p:sldId id="315" r:id="rId44"/>
    <p:sldId id="316" r:id="rId45"/>
    <p:sldId id="317" r:id="rId46"/>
    <p:sldId id="318" r:id="rId47"/>
    <p:sldId id="319" r:id="rId48"/>
    <p:sldId id="321" r:id="rId49"/>
    <p:sldId id="322" r:id="rId50"/>
    <p:sldId id="325" r:id="rId51"/>
    <p:sldId id="326" r:id="rId52"/>
    <p:sldId id="327" r:id="rId53"/>
    <p:sldId id="328" r:id="rId54"/>
    <p:sldId id="331" r:id="rId55"/>
    <p:sldId id="332" r:id="rId56"/>
    <p:sldId id="333" r:id="rId57"/>
    <p:sldId id="334" r:id="rId58"/>
    <p:sldId id="335" r:id="rId59"/>
    <p:sldId id="336" r:id="rId60"/>
    <p:sldId id="337" r:id="rId61"/>
    <p:sldId id="338" r:id="rId62"/>
    <p:sldId id="339" r:id="rId63"/>
    <p:sldId id="340" r:id="rId64"/>
    <p:sldId id="341" r:id="rId65"/>
    <p:sldId id="343" r:id="rId66"/>
    <p:sldId id="344" r:id="rId67"/>
    <p:sldId id="345" r:id="rId68"/>
    <p:sldId id="350" r:id="rId69"/>
    <p:sldId id="351" r:id="rId70"/>
    <p:sldId id="352" r:id="rId71"/>
    <p:sldId id="353" r:id="rId72"/>
    <p:sldId id="355" r:id="rId73"/>
    <p:sldId id="356" r:id="rId74"/>
    <p:sldId id="358" r:id="rId75"/>
    <p:sldId id="384" r:id="rId76"/>
    <p:sldId id="387" r:id="rId77"/>
    <p:sldId id="386" r:id="rId78"/>
    <p:sldId id="391" r:id="rId79"/>
    <p:sldId id="392" r:id="rId80"/>
    <p:sldId id="394" r:id="rId81"/>
    <p:sldId id="367" r:id="rId82"/>
    <p:sldId id="488" r:id="rId83"/>
    <p:sldId id="487"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autoAdjust="0"/>
  </p:normalViewPr>
  <p:slideViewPr>
    <p:cSldViewPr snapToGrid="0">
      <p:cViewPr>
        <p:scale>
          <a:sx n="73" d="100"/>
          <a:sy n="73" d="100"/>
        </p:scale>
        <p:origin x="-402" y="-222"/>
      </p:cViewPr>
      <p:guideLst>
        <p:guide orient="horz" pos="2160"/>
        <p:guide pos="3840"/>
      </p:guideLst>
    </p:cSldViewPr>
  </p:slideViewPr>
  <p:outlineViewPr>
    <p:cViewPr>
      <p:scale>
        <a:sx n="33" d="100"/>
        <a:sy n="33" d="100"/>
      </p:scale>
      <p:origin x="0" y="432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1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1">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2">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4">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5">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F20C6E-9930-4CDE-A534-7C350D07108B}" type="doc">
      <dgm:prSet loTypeId="urn:microsoft.com/office/officeart/2005/8/layout/chart3#1" loCatId="cycle" qsTypeId="urn:microsoft.com/office/officeart/2005/8/quickstyle/simple1#1" qsCatId="simple" csTypeId="urn:microsoft.com/office/officeart/2005/8/colors/colorful1#16" csCatId="colorful" phldr="1"/>
      <dgm:spPr/>
    </dgm:pt>
    <dgm:pt modelId="{B174A5C9-55D1-4FFF-8C72-67F375E6653F}" type="pres">
      <dgm:prSet presAssocID="{5CF20C6E-9930-4CDE-A534-7C350D07108B}" presName="compositeShape" presStyleCnt="0">
        <dgm:presLayoutVars>
          <dgm:chMax val="7"/>
          <dgm:dir/>
          <dgm:resizeHandles val="exact"/>
        </dgm:presLayoutVars>
      </dgm:prSet>
      <dgm:spPr/>
    </dgm:pt>
  </dgm:ptLst>
  <dgm:cxnLst>
    <dgm:cxn modelId="{407C9ABF-ACC2-4211-9653-F7C392E4B44F}" type="presOf" srcId="{5CF20C6E-9930-4CDE-A534-7C350D07108B}" destId="{B174A5C9-55D1-4FFF-8C72-67F375E6653F}" srcOrd="0" destOrd="0" presId="urn:microsoft.com/office/officeart/2005/8/layout/char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F20C6E-9930-4CDE-A534-7C350D07108B}" type="doc">
      <dgm:prSet loTypeId="urn:microsoft.com/office/officeart/2005/8/layout/chart3#2" loCatId="cycle" qsTypeId="urn:microsoft.com/office/officeart/2005/8/quickstyle/simple1#2" qsCatId="simple" csTypeId="urn:microsoft.com/office/officeart/2005/8/colors/colorful5#1" csCatId="colorful" phldr="1"/>
      <dgm:spPr/>
    </dgm:pt>
    <dgm:pt modelId="{B30C494E-8369-4CEA-887B-5D20A0283389}">
      <dgm:prSet phldrT="[文本]" custT="1"/>
      <dgm:spPr/>
      <dgm:t>
        <a:bodyPr/>
        <a:lstStyle/>
        <a:p>
          <a:r>
            <a:rPr lang="zh-CN" altLang="en-US" sz="2000" b="0" dirty="0" smtClean="0">
              <a:latin typeface="Times New Roman" panose="02020603050405020304"/>
              <a:ea typeface="微软雅黑" panose="020B0503020204020204" charset="-122"/>
            </a:rPr>
            <a:t>牙源性上皮</a:t>
          </a:r>
          <a:endParaRPr lang="zh-CN" altLang="en-US" sz="2000" b="0" dirty="0">
            <a:latin typeface="Times New Roman" panose="02020603050405020304"/>
            <a:ea typeface="微软雅黑" panose="020B0503020204020204" charset="-122"/>
          </a:endParaRPr>
        </a:p>
      </dgm:t>
    </dgm:pt>
    <dgm:pt modelId="{9F7FAEF1-8F56-4382-8B70-311EC45EBDB9}" type="parTrans" cxnId="{61AC426E-9523-4BB1-8E69-F2DD681F52FA}">
      <dgm:prSet/>
      <dgm:spPr/>
      <dgm:t>
        <a:bodyPr/>
        <a:lstStyle/>
        <a:p>
          <a:endParaRPr lang="zh-CN" altLang="en-US" sz="2000" b="0"/>
        </a:p>
      </dgm:t>
    </dgm:pt>
    <dgm:pt modelId="{5835922D-1244-48E8-8412-B72C81A3A420}" type="sibTrans" cxnId="{61AC426E-9523-4BB1-8E69-F2DD681F52FA}">
      <dgm:prSet/>
      <dgm:spPr/>
      <dgm:t>
        <a:bodyPr/>
        <a:lstStyle/>
        <a:p>
          <a:endParaRPr lang="zh-CN" altLang="en-US" sz="2000" b="0"/>
        </a:p>
      </dgm:t>
    </dgm:pt>
    <dgm:pt modelId="{1943653F-4B63-4338-A83B-1907B7891A77}">
      <dgm:prSet phldrT="[文本]" custT="1"/>
      <dgm:spPr/>
      <dgm:t>
        <a:bodyPr/>
        <a:lstStyle/>
        <a:p>
          <a:r>
            <a:rPr lang="zh-CN" altLang="en-US" sz="2000" b="0" smtClean="0">
              <a:latin typeface="Times New Roman" panose="02020603050405020304"/>
              <a:ea typeface="微软雅黑" panose="020B0503020204020204" charset="-122"/>
            </a:rPr>
            <a:t>发展中的釉质发育障碍</a:t>
          </a:r>
          <a:endParaRPr lang="zh-CN" altLang="en-US" sz="2000" b="0" dirty="0">
            <a:latin typeface="Times New Roman" panose="02020603050405020304"/>
            <a:ea typeface="微软雅黑" panose="020B0503020204020204" charset="-122"/>
          </a:endParaRPr>
        </a:p>
      </dgm:t>
    </dgm:pt>
    <dgm:pt modelId="{468231F9-27AD-48A0-A53E-E6E11AB59901}" type="parTrans" cxnId="{552A08E7-2B97-467A-B174-EFF3A981675B}">
      <dgm:prSet/>
      <dgm:spPr/>
      <dgm:t>
        <a:bodyPr/>
        <a:lstStyle/>
        <a:p>
          <a:endParaRPr lang="zh-CN" altLang="en-US" sz="2000" b="0"/>
        </a:p>
      </dgm:t>
    </dgm:pt>
    <dgm:pt modelId="{87B7B280-3849-4AA8-A466-4ED5B7A03F0A}" type="sibTrans" cxnId="{552A08E7-2B97-467A-B174-EFF3A981675B}">
      <dgm:prSet/>
      <dgm:spPr/>
      <dgm:t>
        <a:bodyPr/>
        <a:lstStyle/>
        <a:p>
          <a:endParaRPr lang="zh-CN" altLang="en-US" sz="2000" b="0"/>
        </a:p>
      </dgm:t>
    </dgm:pt>
    <dgm:pt modelId="{C201AC32-43AD-40ED-B60D-A8859A3CC06C}">
      <dgm:prSet phldrT="[文本]" custT="1"/>
      <dgm:spPr/>
      <dgm:t>
        <a:bodyPr/>
        <a:lstStyle/>
        <a:p>
          <a:r>
            <a:rPr lang="zh-CN" altLang="en-US" sz="2000" b="0" dirty="0" smtClean="0">
              <a:latin typeface="Times New Roman" panose="02020603050405020304"/>
              <a:ea typeface="微软雅黑" panose="020B0503020204020204" charset="-122"/>
            </a:rPr>
            <a:t>异位上皮</a:t>
          </a:r>
          <a:endParaRPr lang="zh-CN" altLang="en-US" sz="2000" b="0" dirty="0">
            <a:latin typeface="Times New Roman" panose="02020603050405020304"/>
            <a:ea typeface="微软雅黑" panose="020B0503020204020204" charset="-122"/>
          </a:endParaRPr>
        </a:p>
      </dgm:t>
    </dgm:pt>
    <dgm:pt modelId="{8E09B16A-1C4F-4D49-B73F-2EF9DC942A94}" type="parTrans" cxnId="{5C898731-BBA5-4A8E-A275-AACC63C6F9D5}">
      <dgm:prSet/>
      <dgm:spPr/>
      <dgm:t>
        <a:bodyPr/>
        <a:lstStyle/>
        <a:p>
          <a:endParaRPr lang="zh-CN" altLang="en-US" sz="2000" b="0"/>
        </a:p>
      </dgm:t>
    </dgm:pt>
    <dgm:pt modelId="{B2607819-21F6-40A5-B61D-56A26C7E2581}" type="sibTrans" cxnId="{5C898731-BBA5-4A8E-A275-AACC63C6F9D5}">
      <dgm:prSet/>
      <dgm:spPr/>
      <dgm:t>
        <a:bodyPr/>
        <a:lstStyle/>
        <a:p>
          <a:endParaRPr lang="zh-CN" altLang="en-US" sz="2000" b="0"/>
        </a:p>
      </dgm:t>
    </dgm:pt>
    <dgm:pt modelId="{A63C1A39-1A19-49C4-BA8A-DC18BF715198}">
      <dgm:prSet custT="1"/>
      <dgm:spPr/>
      <dgm:t>
        <a:bodyPr/>
        <a:lstStyle/>
        <a:p>
          <a:r>
            <a:rPr lang="zh-CN" altLang="en-US" sz="2000" b="0" smtClean="0">
              <a:latin typeface="Times New Roman" panose="02020603050405020304"/>
              <a:ea typeface="微软雅黑" panose="020B0503020204020204" charset="-122"/>
            </a:rPr>
            <a:t>牙源性囊肿上皮</a:t>
          </a:r>
          <a:endParaRPr lang="zh-CN" altLang="en-US" sz="2000" b="0" dirty="0">
            <a:latin typeface="Times New Roman" panose="02020603050405020304"/>
            <a:ea typeface="微软雅黑" panose="020B0503020204020204" charset="-122"/>
          </a:endParaRPr>
        </a:p>
      </dgm:t>
    </dgm:pt>
    <dgm:pt modelId="{BF94CD79-3750-43A4-A7A9-E511989F350A}" type="parTrans" cxnId="{14220DEF-59A6-478C-8645-A242C9B5844B}">
      <dgm:prSet/>
      <dgm:spPr/>
      <dgm:t>
        <a:bodyPr/>
        <a:lstStyle/>
        <a:p>
          <a:endParaRPr lang="zh-CN" altLang="en-US" sz="2000" b="0"/>
        </a:p>
      </dgm:t>
    </dgm:pt>
    <dgm:pt modelId="{A12F5FA4-5283-42B8-9051-C8F5C88E747F}" type="sibTrans" cxnId="{14220DEF-59A6-478C-8645-A242C9B5844B}">
      <dgm:prSet/>
      <dgm:spPr/>
      <dgm:t>
        <a:bodyPr/>
        <a:lstStyle/>
        <a:p>
          <a:endParaRPr lang="zh-CN" altLang="en-US" sz="2000" b="0"/>
        </a:p>
      </dgm:t>
    </dgm:pt>
    <dgm:pt modelId="{C52557A3-6CAC-4634-9B30-53EFDAD7DB34}">
      <dgm:prSet custT="1"/>
      <dgm:spPr/>
      <dgm:t>
        <a:bodyPr/>
        <a:lstStyle/>
        <a:p>
          <a:r>
            <a:rPr lang="zh-CN" altLang="en-US" sz="2000" b="0" dirty="0" smtClean="0">
              <a:latin typeface="Times New Roman" panose="02020603050405020304"/>
              <a:ea typeface="微软雅黑" panose="020B0503020204020204" charset="-122"/>
            </a:rPr>
            <a:t>口腔黏膜上皮基底细胞</a:t>
          </a:r>
          <a:endParaRPr lang="zh-CN" altLang="en-US" sz="2000" b="0" dirty="0">
            <a:latin typeface="Times New Roman" panose="02020603050405020304"/>
            <a:ea typeface="微软雅黑" panose="020B0503020204020204" charset="-122"/>
          </a:endParaRPr>
        </a:p>
      </dgm:t>
    </dgm:pt>
    <dgm:pt modelId="{16A85570-C77D-483E-AAE2-41BCC86B02EC}" type="parTrans" cxnId="{D15EED79-4F8D-4380-9BDC-30350933F0F3}">
      <dgm:prSet/>
      <dgm:spPr/>
      <dgm:t>
        <a:bodyPr/>
        <a:lstStyle/>
        <a:p>
          <a:endParaRPr lang="zh-CN" altLang="en-US" sz="2000" b="0"/>
        </a:p>
      </dgm:t>
    </dgm:pt>
    <dgm:pt modelId="{E18C6D1C-1FF2-4D13-9E01-8FF24BF36F69}" type="sibTrans" cxnId="{D15EED79-4F8D-4380-9BDC-30350933F0F3}">
      <dgm:prSet/>
      <dgm:spPr/>
      <dgm:t>
        <a:bodyPr/>
        <a:lstStyle/>
        <a:p>
          <a:endParaRPr lang="zh-CN" altLang="en-US" sz="2000" b="0"/>
        </a:p>
      </dgm:t>
    </dgm:pt>
    <dgm:pt modelId="{B174A5C9-55D1-4FFF-8C72-67F375E6653F}" type="pres">
      <dgm:prSet presAssocID="{5CF20C6E-9930-4CDE-A534-7C350D07108B}" presName="compositeShape" presStyleCnt="0">
        <dgm:presLayoutVars>
          <dgm:chMax val="7"/>
          <dgm:dir/>
          <dgm:resizeHandles val="exact"/>
        </dgm:presLayoutVars>
      </dgm:prSet>
      <dgm:spPr/>
    </dgm:pt>
    <dgm:pt modelId="{43DBA383-F2B7-4399-966F-DF610638ADDB}" type="pres">
      <dgm:prSet presAssocID="{5CF20C6E-9930-4CDE-A534-7C350D07108B}" presName="wedge1" presStyleLbl="node1" presStyleIdx="0" presStyleCnt="5" custLinFactNeighborX="-4066" custLinFactNeighborY="4280"/>
      <dgm:spPr/>
      <dgm:t>
        <a:bodyPr/>
        <a:lstStyle/>
        <a:p>
          <a:endParaRPr lang="zh-CN" altLang="en-US"/>
        </a:p>
      </dgm:t>
    </dgm:pt>
    <dgm:pt modelId="{42520416-4009-410C-B120-FFAE7CEB205B}" type="pres">
      <dgm:prSet presAssocID="{5CF20C6E-9930-4CDE-A534-7C350D07108B}" presName="wedge1Tx" presStyleLbl="node1" presStyleIdx="0" presStyleCnt="5">
        <dgm:presLayoutVars>
          <dgm:chMax val="0"/>
          <dgm:chPref val="0"/>
          <dgm:bulletEnabled val="1"/>
        </dgm:presLayoutVars>
      </dgm:prSet>
      <dgm:spPr/>
      <dgm:t>
        <a:bodyPr/>
        <a:lstStyle/>
        <a:p>
          <a:endParaRPr lang="zh-CN" altLang="en-US"/>
        </a:p>
      </dgm:t>
    </dgm:pt>
    <dgm:pt modelId="{304D1CA1-406D-43F1-B7F6-174C5F8022F0}" type="pres">
      <dgm:prSet presAssocID="{5CF20C6E-9930-4CDE-A534-7C350D07108B}" presName="wedge2" presStyleLbl="node1" presStyleIdx="1" presStyleCnt="5"/>
      <dgm:spPr/>
      <dgm:t>
        <a:bodyPr/>
        <a:lstStyle/>
        <a:p>
          <a:endParaRPr lang="zh-CN" altLang="en-US"/>
        </a:p>
      </dgm:t>
    </dgm:pt>
    <dgm:pt modelId="{183E965D-F8F7-42EE-B3F8-555D84C860E8}" type="pres">
      <dgm:prSet presAssocID="{5CF20C6E-9930-4CDE-A534-7C350D07108B}" presName="wedge2Tx" presStyleLbl="node1" presStyleIdx="1" presStyleCnt="5">
        <dgm:presLayoutVars>
          <dgm:chMax val="0"/>
          <dgm:chPref val="0"/>
          <dgm:bulletEnabled val="1"/>
        </dgm:presLayoutVars>
      </dgm:prSet>
      <dgm:spPr/>
      <dgm:t>
        <a:bodyPr/>
        <a:lstStyle/>
        <a:p>
          <a:endParaRPr lang="zh-CN" altLang="en-US"/>
        </a:p>
      </dgm:t>
    </dgm:pt>
    <dgm:pt modelId="{3E308C36-D9B8-406E-B036-B602DF51771A}" type="pres">
      <dgm:prSet presAssocID="{5CF20C6E-9930-4CDE-A534-7C350D07108B}" presName="wedge3" presStyleLbl="node1" presStyleIdx="2" presStyleCnt="5"/>
      <dgm:spPr/>
      <dgm:t>
        <a:bodyPr/>
        <a:lstStyle/>
        <a:p>
          <a:endParaRPr lang="zh-CN" altLang="en-US"/>
        </a:p>
      </dgm:t>
    </dgm:pt>
    <dgm:pt modelId="{9ED58CEB-188A-4BAC-8C46-509084BD89C6}" type="pres">
      <dgm:prSet presAssocID="{5CF20C6E-9930-4CDE-A534-7C350D07108B}" presName="wedge3Tx" presStyleLbl="node1" presStyleIdx="2" presStyleCnt="5">
        <dgm:presLayoutVars>
          <dgm:chMax val="0"/>
          <dgm:chPref val="0"/>
          <dgm:bulletEnabled val="1"/>
        </dgm:presLayoutVars>
      </dgm:prSet>
      <dgm:spPr/>
      <dgm:t>
        <a:bodyPr/>
        <a:lstStyle/>
        <a:p>
          <a:endParaRPr lang="zh-CN" altLang="en-US"/>
        </a:p>
      </dgm:t>
    </dgm:pt>
    <dgm:pt modelId="{CB615BF8-12BE-436C-8A4B-EFFA569776D4}" type="pres">
      <dgm:prSet presAssocID="{5CF20C6E-9930-4CDE-A534-7C350D07108B}" presName="wedge4" presStyleLbl="node1" presStyleIdx="3" presStyleCnt="5"/>
      <dgm:spPr/>
      <dgm:t>
        <a:bodyPr/>
        <a:lstStyle/>
        <a:p>
          <a:endParaRPr lang="zh-CN" altLang="en-US"/>
        </a:p>
      </dgm:t>
    </dgm:pt>
    <dgm:pt modelId="{DE76392A-2847-4AC7-9422-654DBD0D1443}" type="pres">
      <dgm:prSet presAssocID="{5CF20C6E-9930-4CDE-A534-7C350D07108B}" presName="wedge4Tx" presStyleLbl="node1" presStyleIdx="3" presStyleCnt="5">
        <dgm:presLayoutVars>
          <dgm:chMax val="0"/>
          <dgm:chPref val="0"/>
          <dgm:bulletEnabled val="1"/>
        </dgm:presLayoutVars>
      </dgm:prSet>
      <dgm:spPr/>
      <dgm:t>
        <a:bodyPr/>
        <a:lstStyle/>
        <a:p>
          <a:endParaRPr lang="zh-CN" altLang="en-US"/>
        </a:p>
      </dgm:t>
    </dgm:pt>
    <dgm:pt modelId="{89645E7E-8A83-4F55-9BC4-CA6A3C69F851}" type="pres">
      <dgm:prSet presAssocID="{5CF20C6E-9930-4CDE-A534-7C350D07108B}" presName="wedge5" presStyleLbl="node1" presStyleIdx="4" presStyleCnt="5"/>
      <dgm:spPr/>
      <dgm:t>
        <a:bodyPr/>
        <a:lstStyle/>
        <a:p>
          <a:endParaRPr lang="zh-CN" altLang="en-US"/>
        </a:p>
      </dgm:t>
    </dgm:pt>
    <dgm:pt modelId="{392A4FAC-5968-4739-9A39-FF8B664B75C6}" type="pres">
      <dgm:prSet presAssocID="{5CF20C6E-9930-4CDE-A534-7C350D07108B}" presName="wedge5Tx" presStyleLbl="node1" presStyleIdx="4" presStyleCnt="5">
        <dgm:presLayoutVars>
          <dgm:chMax val="0"/>
          <dgm:chPref val="0"/>
          <dgm:bulletEnabled val="1"/>
        </dgm:presLayoutVars>
      </dgm:prSet>
      <dgm:spPr/>
      <dgm:t>
        <a:bodyPr/>
        <a:lstStyle/>
        <a:p>
          <a:endParaRPr lang="zh-CN" altLang="en-US"/>
        </a:p>
      </dgm:t>
    </dgm:pt>
  </dgm:ptLst>
  <dgm:cxnLst>
    <dgm:cxn modelId="{72F5334D-DD6B-4869-BB64-8438D81C52DF}" type="presOf" srcId="{A63C1A39-1A19-49C4-BA8A-DC18BF715198}" destId="{304D1CA1-406D-43F1-B7F6-174C5F8022F0}" srcOrd="0" destOrd="0" presId="urn:microsoft.com/office/officeart/2005/8/layout/chart3#2"/>
    <dgm:cxn modelId="{5468083C-B750-42AB-A2C2-88297DCAE38D}" type="presOf" srcId="{A63C1A39-1A19-49C4-BA8A-DC18BF715198}" destId="{183E965D-F8F7-42EE-B3F8-555D84C860E8}" srcOrd="1" destOrd="0" presId="urn:microsoft.com/office/officeart/2005/8/layout/chart3#2"/>
    <dgm:cxn modelId="{552A08E7-2B97-467A-B174-EFF3A981675B}" srcId="{5CF20C6E-9930-4CDE-A534-7C350D07108B}" destId="{1943653F-4B63-4338-A83B-1907B7891A77}" srcOrd="3" destOrd="0" parTransId="{468231F9-27AD-48A0-A53E-E6E11AB59901}" sibTransId="{87B7B280-3849-4AA8-A466-4ED5B7A03F0A}"/>
    <dgm:cxn modelId="{3198912A-34DC-43A1-B0AD-518B8DEE5A6B}" type="presOf" srcId="{C52557A3-6CAC-4634-9B30-53EFDAD7DB34}" destId="{3E308C36-D9B8-406E-B036-B602DF51771A}" srcOrd="0" destOrd="0" presId="urn:microsoft.com/office/officeart/2005/8/layout/chart3#2"/>
    <dgm:cxn modelId="{CA554DED-5F20-4304-9C92-7EE1B595A31B}" type="presOf" srcId="{B30C494E-8369-4CEA-887B-5D20A0283389}" destId="{42520416-4009-410C-B120-FFAE7CEB205B}" srcOrd="1" destOrd="0" presId="urn:microsoft.com/office/officeart/2005/8/layout/chart3#2"/>
    <dgm:cxn modelId="{14220DEF-59A6-478C-8645-A242C9B5844B}" srcId="{5CF20C6E-9930-4CDE-A534-7C350D07108B}" destId="{A63C1A39-1A19-49C4-BA8A-DC18BF715198}" srcOrd="1" destOrd="0" parTransId="{BF94CD79-3750-43A4-A7A9-E511989F350A}" sibTransId="{A12F5FA4-5283-42B8-9051-C8F5C88E747F}"/>
    <dgm:cxn modelId="{90FC72DA-39C1-47CA-956B-DBC78EBEC3A4}" type="presOf" srcId="{C52557A3-6CAC-4634-9B30-53EFDAD7DB34}" destId="{9ED58CEB-188A-4BAC-8C46-509084BD89C6}" srcOrd="1" destOrd="0" presId="urn:microsoft.com/office/officeart/2005/8/layout/chart3#2"/>
    <dgm:cxn modelId="{13258117-C76D-4027-8E31-9D76F2B6174C}" type="presOf" srcId="{C201AC32-43AD-40ED-B60D-A8859A3CC06C}" destId="{89645E7E-8A83-4F55-9BC4-CA6A3C69F851}" srcOrd="0" destOrd="0" presId="urn:microsoft.com/office/officeart/2005/8/layout/chart3#2"/>
    <dgm:cxn modelId="{4AA1B216-599C-4D91-A144-4B0C7CE1CF12}" type="presOf" srcId="{1943653F-4B63-4338-A83B-1907B7891A77}" destId="{CB615BF8-12BE-436C-8A4B-EFFA569776D4}" srcOrd="0" destOrd="0" presId="urn:microsoft.com/office/officeart/2005/8/layout/chart3#2"/>
    <dgm:cxn modelId="{61AC426E-9523-4BB1-8E69-F2DD681F52FA}" srcId="{5CF20C6E-9930-4CDE-A534-7C350D07108B}" destId="{B30C494E-8369-4CEA-887B-5D20A0283389}" srcOrd="0" destOrd="0" parTransId="{9F7FAEF1-8F56-4382-8B70-311EC45EBDB9}" sibTransId="{5835922D-1244-48E8-8412-B72C81A3A420}"/>
    <dgm:cxn modelId="{5C898731-BBA5-4A8E-A275-AACC63C6F9D5}" srcId="{5CF20C6E-9930-4CDE-A534-7C350D07108B}" destId="{C201AC32-43AD-40ED-B60D-A8859A3CC06C}" srcOrd="4" destOrd="0" parTransId="{8E09B16A-1C4F-4D49-B73F-2EF9DC942A94}" sibTransId="{B2607819-21F6-40A5-B61D-56A26C7E2581}"/>
    <dgm:cxn modelId="{2A8FD502-2C33-47A2-8E46-5D3B23B181CB}" type="presOf" srcId="{5CF20C6E-9930-4CDE-A534-7C350D07108B}" destId="{B174A5C9-55D1-4FFF-8C72-67F375E6653F}" srcOrd="0" destOrd="0" presId="urn:microsoft.com/office/officeart/2005/8/layout/chart3#2"/>
    <dgm:cxn modelId="{D8F9F4AD-0993-4F63-8CFA-E8CD781D7A59}" type="presOf" srcId="{1943653F-4B63-4338-A83B-1907B7891A77}" destId="{DE76392A-2847-4AC7-9422-654DBD0D1443}" srcOrd="1" destOrd="0" presId="urn:microsoft.com/office/officeart/2005/8/layout/chart3#2"/>
    <dgm:cxn modelId="{D15EED79-4F8D-4380-9BDC-30350933F0F3}" srcId="{5CF20C6E-9930-4CDE-A534-7C350D07108B}" destId="{C52557A3-6CAC-4634-9B30-53EFDAD7DB34}" srcOrd="2" destOrd="0" parTransId="{16A85570-C77D-483E-AAE2-41BCC86B02EC}" sibTransId="{E18C6D1C-1FF2-4D13-9E01-8FF24BF36F69}"/>
    <dgm:cxn modelId="{EE2E7359-C975-4A04-84A3-2969244E651C}" type="presOf" srcId="{C201AC32-43AD-40ED-B60D-A8859A3CC06C}" destId="{392A4FAC-5968-4739-9A39-FF8B664B75C6}" srcOrd="1" destOrd="0" presId="urn:microsoft.com/office/officeart/2005/8/layout/chart3#2"/>
    <dgm:cxn modelId="{552A04FC-3334-46A2-9373-516AFA67EE67}" type="presOf" srcId="{B30C494E-8369-4CEA-887B-5D20A0283389}" destId="{43DBA383-F2B7-4399-966F-DF610638ADDB}" srcOrd="0" destOrd="0" presId="urn:microsoft.com/office/officeart/2005/8/layout/chart3#2"/>
    <dgm:cxn modelId="{9DE040D4-C88B-4051-8634-48795015FEA5}" type="presParOf" srcId="{B174A5C9-55D1-4FFF-8C72-67F375E6653F}" destId="{43DBA383-F2B7-4399-966F-DF610638ADDB}" srcOrd="0" destOrd="0" presId="urn:microsoft.com/office/officeart/2005/8/layout/chart3#2"/>
    <dgm:cxn modelId="{9A3E5B2F-4CA2-42A6-BF1A-35E2039BC879}" type="presParOf" srcId="{B174A5C9-55D1-4FFF-8C72-67F375E6653F}" destId="{42520416-4009-410C-B120-FFAE7CEB205B}" srcOrd="1" destOrd="0" presId="urn:microsoft.com/office/officeart/2005/8/layout/chart3#2"/>
    <dgm:cxn modelId="{741C2FD8-3B70-452D-92CB-575F39D9E4A5}" type="presParOf" srcId="{B174A5C9-55D1-4FFF-8C72-67F375E6653F}" destId="{304D1CA1-406D-43F1-B7F6-174C5F8022F0}" srcOrd="2" destOrd="0" presId="urn:microsoft.com/office/officeart/2005/8/layout/chart3#2"/>
    <dgm:cxn modelId="{2DC6BD87-7566-4B97-9DE0-160080F9366D}" type="presParOf" srcId="{B174A5C9-55D1-4FFF-8C72-67F375E6653F}" destId="{183E965D-F8F7-42EE-B3F8-555D84C860E8}" srcOrd="3" destOrd="0" presId="urn:microsoft.com/office/officeart/2005/8/layout/chart3#2"/>
    <dgm:cxn modelId="{052D8676-1176-468C-ADBF-3681CD9C62A9}" type="presParOf" srcId="{B174A5C9-55D1-4FFF-8C72-67F375E6653F}" destId="{3E308C36-D9B8-406E-B036-B602DF51771A}" srcOrd="4" destOrd="0" presId="urn:microsoft.com/office/officeart/2005/8/layout/chart3#2"/>
    <dgm:cxn modelId="{AE7DB088-9F1E-469D-A4CB-C4DB756B73A2}" type="presParOf" srcId="{B174A5C9-55D1-4FFF-8C72-67F375E6653F}" destId="{9ED58CEB-188A-4BAC-8C46-509084BD89C6}" srcOrd="5" destOrd="0" presId="urn:microsoft.com/office/officeart/2005/8/layout/chart3#2"/>
    <dgm:cxn modelId="{ABC95E52-D8AC-49B7-9FDE-0F1A346F51E5}" type="presParOf" srcId="{B174A5C9-55D1-4FFF-8C72-67F375E6653F}" destId="{CB615BF8-12BE-436C-8A4B-EFFA569776D4}" srcOrd="6" destOrd="0" presId="urn:microsoft.com/office/officeart/2005/8/layout/chart3#2"/>
    <dgm:cxn modelId="{3A8752BA-8780-40B1-A9A5-692FEEEDBF7B}" type="presParOf" srcId="{B174A5C9-55D1-4FFF-8C72-67F375E6653F}" destId="{DE76392A-2847-4AC7-9422-654DBD0D1443}" srcOrd="7" destOrd="0" presId="urn:microsoft.com/office/officeart/2005/8/layout/chart3#2"/>
    <dgm:cxn modelId="{A1C4BF06-32BC-4228-9AE5-425C7CA578FB}" type="presParOf" srcId="{B174A5C9-55D1-4FFF-8C72-67F375E6653F}" destId="{89645E7E-8A83-4F55-9BC4-CA6A3C69F851}" srcOrd="8" destOrd="0" presId="urn:microsoft.com/office/officeart/2005/8/layout/chart3#2"/>
    <dgm:cxn modelId="{6C00D1AD-FDC6-4006-80FB-1E91E73A1CCE}" type="presParOf" srcId="{B174A5C9-55D1-4FFF-8C72-67F375E6653F}" destId="{392A4FAC-5968-4739-9A39-FF8B664B75C6}" srcOrd="9" destOrd="0" presId="urn:microsoft.com/office/officeart/2005/8/layout/chart3#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1" loCatId="pyramid" qsTypeId="urn:microsoft.com/office/officeart/2005/8/quickstyle/simple1#3" qsCatId="simple" csTypeId="urn:microsoft.com/office/officeart/2005/8/colors/accent2_3#1"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多房型多见，房差大，切迹</a:t>
          </a:r>
          <a:endParaRPr lang="zh-CN" altLang="en-US" sz="2000" b="0" dirty="0">
            <a:latin typeface="Times New Roman" panose="02020603050405020304"/>
            <a:ea typeface="微软雅黑" panose="020B0503020204020204" charset="-122"/>
          </a:endParaRPr>
        </a:p>
      </dgm:t>
    </dgm:pt>
    <dgm:pt modelId="{222932A2-6D8F-435B-8075-40E1B3A2763A}" type="parTrans" cxnId="{E81B9D2B-C02C-4D5D-839E-EF6D5994D54F}">
      <dgm:prSet/>
      <dgm:spPr/>
      <dgm:t>
        <a:bodyPr/>
        <a:lstStyle/>
        <a:p>
          <a:pPr algn="l"/>
          <a:endParaRPr lang="zh-CN" altLang="en-US" sz="1800" b="0"/>
        </a:p>
      </dgm:t>
    </dgm:pt>
    <dgm:pt modelId="{7F1BDE63-0357-4858-85CF-BB37DBEC6763}" type="sibTrans" cxnId="{E81B9D2B-C02C-4D5D-839E-EF6D5994D54F}">
      <dgm:prSet/>
      <dgm:spPr/>
      <dgm:t>
        <a:bodyPr/>
        <a:lstStyle/>
        <a:p>
          <a:pPr algn="l"/>
          <a:endParaRPr lang="zh-CN" altLang="en-US" sz="1800" b="0"/>
        </a:p>
      </dgm:t>
    </dgm:pt>
    <dgm:pt modelId="{C7B5A22A-FCD0-478D-89EB-73B4A5F9FE6B}">
      <dgm:prSet phldrT="[文本]" custT="1"/>
      <dgm:spPr/>
      <dgm:t>
        <a:bodyPr/>
        <a:lstStyle/>
        <a:p>
          <a:pPr algn="l"/>
          <a:r>
            <a:rPr lang="zh-CN" altLang="en-US" sz="2000" b="0" smtClean="0">
              <a:latin typeface="Times New Roman" panose="02020603050405020304"/>
              <a:ea typeface="微软雅黑" panose="020B0503020204020204" charset="-122"/>
            </a:rPr>
            <a:t>多蜂型</a:t>
          </a:r>
          <a:endParaRPr lang="zh-CN" altLang="en-US" sz="2000" b="0" dirty="0">
            <a:latin typeface="Times New Roman" panose="02020603050405020304"/>
            <a:ea typeface="微软雅黑" panose="020B0503020204020204" charset="-122"/>
          </a:endParaRPr>
        </a:p>
      </dgm:t>
    </dgm:pt>
    <dgm:pt modelId="{8D2CF605-EFBC-44AD-ABF6-1DB6139CC4FB}" type="parTrans" cxnId="{C2DCCE36-B2F6-4CDD-97F1-F0F488DDB8DA}">
      <dgm:prSet/>
      <dgm:spPr/>
      <dgm:t>
        <a:bodyPr/>
        <a:lstStyle/>
        <a:p>
          <a:pPr algn="l"/>
          <a:endParaRPr lang="zh-CN" altLang="en-US" sz="1800" b="0"/>
        </a:p>
      </dgm:t>
    </dgm:pt>
    <dgm:pt modelId="{9C129A59-4AE8-48FB-9672-4C7244F66577}" type="sibTrans" cxnId="{C2DCCE36-B2F6-4CDD-97F1-F0F488DDB8DA}">
      <dgm:prSet/>
      <dgm:spPr/>
      <dgm:t>
        <a:bodyPr/>
        <a:lstStyle/>
        <a:p>
          <a:pPr algn="l"/>
          <a:endParaRPr lang="zh-CN" altLang="en-US" sz="1800" b="0"/>
        </a:p>
      </dgm:t>
    </dgm:pt>
    <dgm:pt modelId="{8F5F6C69-7954-4476-A59E-B0930F10AE02}">
      <dgm:prSet phldrT="[文本]" custT="1"/>
      <dgm:spPr/>
      <dgm:t>
        <a:bodyPr/>
        <a:lstStyle/>
        <a:p>
          <a:pPr algn="l"/>
          <a:r>
            <a:rPr lang="zh-CN" altLang="en-US" sz="2000" b="0" smtClean="0">
              <a:latin typeface="Times New Roman" panose="02020603050405020304"/>
              <a:ea typeface="微软雅黑" panose="020B0503020204020204" charset="-122"/>
            </a:rPr>
            <a:t>单房型</a:t>
          </a:r>
          <a:endParaRPr lang="zh-CN" altLang="en-US" sz="2000" b="0" dirty="0">
            <a:latin typeface="Times New Roman" panose="02020603050405020304"/>
            <a:ea typeface="微软雅黑" panose="020B0503020204020204" charset="-122"/>
          </a:endParaRPr>
        </a:p>
      </dgm:t>
    </dgm:pt>
    <dgm:pt modelId="{D8458417-E851-4F13-AFCA-B718537CF3A2}" type="parTrans" cxnId="{F158DFF4-64ED-4914-8952-2871D4FDB0EA}">
      <dgm:prSet/>
      <dgm:spPr/>
      <dgm:t>
        <a:bodyPr/>
        <a:lstStyle/>
        <a:p>
          <a:pPr algn="l"/>
          <a:endParaRPr lang="zh-CN" altLang="en-US" sz="1800" b="0"/>
        </a:p>
      </dgm:t>
    </dgm:pt>
    <dgm:pt modelId="{04B94ED7-6BCB-429C-B263-85A26BC857B5}" type="sibTrans" cxnId="{F158DFF4-64ED-4914-8952-2871D4FDB0EA}">
      <dgm:prSet/>
      <dgm:spPr/>
      <dgm:t>
        <a:bodyPr/>
        <a:lstStyle/>
        <a:p>
          <a:pPr algn="l"/>
          <a:endParaRPr lang="zh-CN" altLang="en-US" sz="1800" b="0"/>
        </a:p>
      </dgm:t>
    </dgm:pt>
    <dgm:pt modelId="{9D5C04CA-13BA-42E4-B134-33FF77FB39DE}">
      <dgm:prSet custT="1"/>
      <dgm:spPr/>
      <dgm:t>
        <a:bodyPr/>
        <a:lstStyle/>
        <a:p>
          <a:pPr algn="l"/>
          <a:r>
            <a:rPr lang="zh-CN" altLang="en-US" sz="2000" b="0" smtClean="0">
              <a:latin typeface="Times New Roman" panose="02020603050405020304"/>
              <a:ea typeface="微软雅黑" panose="020B0503020204020204" charset="-122"/>
            </a:rPr>
            <a:t>局部恶性灶型</a:t>
          </a:r>
          <a:endParaRPr lang="zh-CN" altLang="en-US" sz="2000" b="0" dirty="0">
            <a:latin typeface="Times New Roman" panose="02020603050405020304"/>
            <a:ea typeface="微软雅黑" panose="020B0503020204020204" charset="-122"/>
          </a:endParaRPr>
        </a:p>
      </dgm:t>
    </dgm:pt>
    <dgm:pt modelId="{08680C5E-45D6-4609-A895-2DCB9105DEF2}" type="parTrans" cxnId="{0AB37841-C8C3-4457-AE5F-36EC88EE15D6}">
      <dgm:prSet/>
      <dgm:spPr/>
      <dgm:t>
        <a:bodyPr/>
        <a:lstStyle/>
        <a:p>
          <a:pPr algn="l"/>
          <a:endParaRPr lang="zh-CN" altLang="en-US" sz="1800" b="0"/>
        </a:p>
      </dgm:t>
    </dgm:pt>
    <dgm:pt modelId="{4FA5D5CE-A776-4A88-97D3-442B727ACBBB}" type="sibTrans" cxnId="{0AB37841-C8C3-4457-AE5F-36EC88EE15D6}">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4"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4" custScaleX="167670">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4"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4"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19EAAC55-EF57-4AFC-B78D-B5B9F2E7581C}" type="presOf" srcId="{8F5F6C69-7954-4476-A59E-B0930F10AE02}" destId="{BC86E700-29BA-48DF-8723-CBA82EC66E58}" srcOrd="0" destOrd="0" presId="urn:microsoft.com/office/officeart/2005/8/layout/pyramid2#1"/>
    <dgm:cxn modelId="{74DA50C8-56D6-4B29-A4E3-439A2C1B7BDC}" type="presOf" srcId="{9D5C04CA-13BA-42E4-B134-33FF77FB39DE}" destId="{F25BC164-A560-4F4D-8D56-7216E5A56B36}" srcOrd="0" destOrd="0" presId="urn:microsoft.com/office/officeart/2005/8/layout/pyramid2#1"/>
    <dgm:cxn modelId="{5E00F037-0A25-40FB-A2A7-E3053411ABAF}" type="presOf" srcId="{F82BAFAB-76D8-41BB-A446-FA4045440B28}" destId="{7AC596A2-6B51-49F3-94E3-9A0C21DEE331}" srcOrd="0" destOrd="0" presId="urn:microsoft.com/office/officeart/2005/8/layout/pyramid2#1"/>
    <dgm:cxn modelId="{F158DFF4-64ED-4914-8952-2871D4FDB0EA}" srcId="{F82BAFAB-76D8-41BB-A446-FA4045440B28}" destId="{8F5F6C69-7954-4476-A59E-B0930F10AE02}" srcOrd="2" destOrd="0" parTransId="{D8458417-E851-4F13-AFCA-B718537CF3A2}" sibTransId="{04B94ED7-6BCB-429C-B263-85A26BC857B5}"/>
    <dgm:cxn modelId="{0B41DA7B-F1E6-4E7C-841E-15C2E2FB2A01}" type="presOf" srcId="{C7B5A22A-FCD0-478D-89EB-73B4A5F9FE6B}" destId="{75770DF9-7299-4F8F-A9BD-E84E8ED74B3F}" srcOrd="0" destOrd="0" presId="urn:microsoft.com/office/officeart/2005/8/layout/pyramid2#1"/>
    <dgm:cxn modelId="{0AB37841-C8C3-4457-AE5F-36EC88EE15D6}" srcId="{F82BAFAB-76D8-41BB-A446-FA4045440B28}" destId="{9D5C04CA-13BA-42E4-B134-33FF77FB39DE}" srcOrd="3" destOrd="0" parTransId="{08680C5E-45D6-4609-A895-2DCB9105DEF2}" sibTransId="{4FA5D5CE-A776-4A88-97D3-442B727ACBBB}"/>
    <dgm:cxn modelId="{DD179825-7BA3-4F1E-AAC3-E40FF4FB1AF2}" type="presOf" srcId="{5045BFE8-7476-4C20-8778-E3683B5E9E13}" destId="{314532A5-105C-4F44-A26A-565BC14E93F1}" srcOrd="0" destOrd="0" presId="urn:microsoft.com/office/officeart/2005/8/layout/pyramid2#1"/>
    <dgm:cxn modelId="{C3EDF15E-A5EB-404E-B1DF-A6EB09A1F682}" type="presParOf" srcId="{7AC596A2-6B51-49F3-94E3-9A0C21DEE331}" destId="{E92F377F-7D92-4E0B-8FD8-52C39D1B950C}" srcOrd="0" destOrd="0" presId="urn:microsoft.com/office/officeart/2005/8/layout/pyramid2#1"/>
    <dgm:cxn modelId="{56D03481-13FC-4050-A3A9-0C8D4FE86EA6}" type="presParOf" srcId="{7AC596A2-6B51-49F3-94E3-9A0C21DEE331}" destId="{2305834F-4412-4F2D-ADC0-84670C6414EB}" srcOrd="1" destOrd="0" presId="urn:microsoft.com/office/officeart/2005/8/layout/pyramid2#1"/>
    <dgm:cxn modelId="{89DFC9AF-B625-471C-BC44-6C5EB29D3448}" type="presParOf" srcId="{2305834F-4412-4F2D-ADC0-84670C6414EB}" destId="{314532A5-105C-4F44-A26A-565BC14E93F1}" srcOrd="0" destOrd="0" presId="urn:microsoft.com/office/officeart/2005/8/layout/pyramid2#1"/>
    <dgm:cxn modelId="{5E27DB9C-7E36-4962-9DC8-1AC445B7A5F5}" type="presParOf" srcId="{2305834F-4412-4F2D-ADC0-84670C6414EB}" destId="{4FEDBE73-27E6-41FF-B8AD-EADCABE51D23}" srcOrd="1" destOrd="0" presId="urn:microsoft.com/office/officeart/2005/8/layout/pyramid2#1"/>
    <dgm:cxn modelId="{0C261D6C-05A4-4CF6-9715-9A1E998545FB}" type="presParOf" srcId="{2305834F-4412-4F2D-ADC0-84670C6414EB}" destId="{75770DF9-7299-4F8F-A9BD-E84E8ED74B3F}" srcOrd="2" destOrd="0" presId="urn:microsoft.com/office/officeart/2005/8/layout/pyramid2#1"/>
    <dgm:cxn modelId="{CD5B7B2C-E59A-43CE-BE46-F79CE0AB33E1}" type="presParOf" srcId="{2305834F-4412-4F2D-ADC0-84670C6414EB}" destId="{455CAFC7-0AB2-4B2B-AD63-EE45B32A7305}" srcOrd="3" destOrd="0" presId="urn:microsoft.com/office/officeart/2005/8/layout/pyramid2#1"/>
    <dgm:cxn modelId="{39060A9E-A481-42D3-AB98-5B41548DBFA1}" type="presParOf" srcId="{2305834F-4412-4F2D-ADC0-84670C6414EB}" destId="{BC86E700-29BA-48DF-8723-CBA82EC66E58}" srcOrd="4" destOrd="0" presId="urn:microsoft.com/office/officeart/2005/8/layout/pyramid2#1"/>
    <dgm:cxn modelId="{6BC6E318-E6F8-47DD-987D-EC0D4CA58D65}" type="presParOf" srcId="{2305834F-4412-4F2D-ADC0-84670C6414EB}" destId="{68327383-746A-4918-9F53-EE7E7E083E11}" srcOrd="5" destOrd="0" presId="urn:microsoft.com/office/officeart/2005/8/layout/pyramid2#1"/>
    <dgm:cxn modelId="{3EEBB62A-8548-48CA-AE81-D0210928C1EA}" type="presParOf" srcId="{2305834F-4412-4F2D-ADC0-84670C6414EB}" destId="{F25BC164-A560-4F4D-8D56-7216E5A56B36}" srcOrd="6" destOrd="0" presId="urn:microsoft.com/office/officeart/2005/8/layout/pyramid2#1"/>
    <dgm:cxn modelId="{BD5B9A37-A484-464B-AC1C-2FE554BC4ECC}" type="presParOf" srcId="{2305834F-4412-4F2D-ADC0-84670C6414EB}" destId="{C08E12AA-9067-4B44-8B15-1F77891B73E4}" srcOrd="7" destOrd="0" presId="urn:microsoft.com/office/officeart/2005/8/layout/pyramid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2" loCatId="pyramid" qsTypeId="urn:microsoft.com/office/officeart/2005/8/quickstyle/simple1#4" qsCatId="simple" csTypeId="urn:microsoft.com/office/officeart/2005/8/colors/accent2_3#2"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骨质膨胀，向唇颊侧生长</a:t>
          </a:r>
          <a:endParaRPr lang="zh-CN" altLang="en-US" sz="2000" b="0" dirty="0">
            <a:latin typeface="Times New Roman" panose="02020603050405020304"/>
            <a:ea typeface="微软雅黑" panose="020B0503020204020204" charset="-122"/>
          </a:endParaRPr>
        </a:p>
      </dgm:t>
    </dgm:pt>
    <dgm:pt modelId="{222932A2-6D8F-435B-8075-40E1B3A2763A}" type="parTrans" cxnId="{E81B9D2B-C02C-4D5D-839E-EF6D5994D54F}">
      <dgm:prSet/>
      <dgm:spPr/>
      <dgm:t>
        <a:bodyPr/>
        <a:lstStyle/>
        <a:p>
          <a:pPr algn="l"/>
          <a:endParaRPr lang="zh-CN" altLang="en-US" sz="1800" b="0"/>
        </a:p>
      </dgm:t>
    </dgm:pt>
    <dgm:pt modelId="{7F1BDE63-0357-4858-85CF-BB37DBEC6763}" type="sibTrans" cxnId="{E81B9D2B-C02C-4D5D-839E-EF6D5994D54F}">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骨皮质破坏消失，以牙槽侧骨质为多</a:t>
          </a:r>
          <a:endParaRPr lang="zh-CN" altLang="en-US" sz="2000" b="0" dirty="0">
            <a:latin typeface="Times New Roman" panose="02020603050405020304"/>
            <a:ea typeface="微软雅黑" panose="020B0503020204020204" charset="-122"/>
          </a:endParaRPr>
        </a:p>
      </dgm:t>
    </dgm:pt>
    <dgm:pt modelId="{8D2CF605-EFBC-44AD-ABF6-1DB6139CC4FB}" type="parTrans" cxnId="{C2DCCE36-B2F6-4CDD-97F1-F0F488DDB8DA}">
      <dgm:prSet/>
      <dgm:spPr/>
      <dgm:t>
        <a:bodyPr/>
        <a:lstStyle/>
        <a:p>
          <a:pPr algn="l"/>
          <a:endParaRPr lang="zh-CN" altLang="en-US" sz="1800" b="0"/>
        </a:p>
      </dgm:t>
    </dgm:pt>
    <dgm:pt modelId="{9C129A59-4AE8-48FB-9672-4C7244F66577}" type="sibTrans" cxnId="{C2DCCE36-B2F6-4CDD-97F1-F0F488DDB8DA}">
      <dgm:prSet/>
      <dgm:spPr/>
      <dgm:t>
        <a:bodyPr/>
        <a:lstStyle/>
        <a:p>
          <a:pPr algn="l"/>
          <a:endParaRPr lang="zh-CN" altLang="en-US" sz="1800" b="0"/>
        </a:p>
      </dgm:t>
    </dgm:pt>
    <dgm:pt modelId="{8F5F6C69-7954-4476-A59E-B0930F10AE02}">
      <dgm:prSet phldrT="[文本]" custT="1"/>
      <dgm:spPr/>
      <dgm:t>
        <a:bodyPr/>
        <a:lstStyle/>
        <a:p>
          <a:pPr algn="l"/>
          <a:r>
            <a:rPr lang="zh-CN" altLang="en-US" sz="2000" b="0" smtClean="0">
              <a:latin typeface="Times New Roman" panose="02020603050405020304"/>
              <a:ea typeface="微软雅黑" panose="020B0503020204020204" charset="-122"/>
            </a:rPr>
            <a:t>肿瘤内可含或不含牙</a:t>
          </a:r>
          <a:endParaRPr lang="zh-CN" altLang="en-US" sz="2000" b="0" dirty="0">
            <a:latin typeface="Times New Roman" panose="02020603050405020304"/>
            <a:ea typeface="微软雅黑" panose="020B0503020204020204" charset="-122"/>
          </a:endParaRPr>
        </a:p>
      </dgm:t>
    </dgm:pt>
    <dgm:pt modelId="{D8458417-E851-4F13-AFCA-B718537CF3A2}" type="parTrans" cxnId="{F158DFF4-64ED-4914-8952-2871D4FDB0EA}">
      <dgm:prSet/>
      <dgm:spPr/>
      <dgm:t>
        <a:bodyPr/>
        <a:lstStyle/>
        <a:p>
          <a:pPr algn="l"/>
          <a:endParaRPr lang="zh-CN" altLang="en-US" sz="1800" b="0"/>
        </a:p>
      </dgm:t>
    </dgm:pt>
    <dgm:pt modelId="{04B94ED7-6BCB-429C-B263-85A26BC857B5}" type="sibTrans" cxnId="{F158DFF4-64ED-4914-8952-2871D4FDB0EA}">
      <dgm:prSet/>
      <dgm:spPr/>
      <dgm:t>
        <a:bodyPr/>
        <a:lstStyle/>
        <a:p>
          <a:pPr algn="l"/>
          <a:endParaRPr lang="zh-CN" altLang="en-US" sz="1800" b="0"/>
        </a:p>
      </dgm:t>
    </dgm:pt>
    <dgm:pt modelId="{9D5C04CA-13BA-42E4-B134-33FF77FB39DE}">
      <dgm:prSet custT="1"/>
      <dgm:spPr/>
      <dgm:t>
        <a:bodyPr/>
        <a:lstStyle/>
        <a:p>
          <a:pPr algn="l"/>
          <a:r>
            <a:rPr lang="zh-CN" altLang="en-US" sz="2000" b="0" smtClean="0">
              <a:latin typeface="Times New Roman" panose="02020603050405020304"/>
              <a:ea typeface="微软雅黑" panose="020B0503020204020204" charset="-122"/>
            </a:rPr>
            <a:t>牙被肿瘤推移</a:t>
          </a:r>
          <a:endParaRPr lang="zh-CN" altLang="en-US" sz="2000" b="0" dirty="0">
            <a:latin typeface="Times New Roman" panose="02020603050405020304"/>
            <a:ea typeface="微软雅黑" panose="020B0503020204020204" charset="-122"/>
          </a:endParaRPr>
        </a:p>
      </dgm:t>
    </dgm:pt>
    <dgm:pt modelId="{08680C5E-45D6-4609-A895-2DCB9105DEF2}" type="parTrans" cxnId="{0AB37841-C8C3-4457-AE5F-36EC88EE15D6}">
      <dgm:prSet/>
      <dgm:spPr/>
      <dgm:t>
        <a:bodyPr/>
        <a:lstStyle/>
        <a:p>
          <a:pPr algn="l"/>
          <a:endParaRPr lang="zh-CN" altLang="en-US" sz="1800" b="0"/>
        </a:p>
      </dgm:t>
    </dgm:pt>
    <dgm:pt modelId="{4FA5D5CE-A776-4A88-97D3-442B727ACBBB}" type="sibTrans" cxnId="{0AB37841-C8C3-4457-AE5F-36EC88EE15D6}">
      <dgm:prSet/>
      <dgm:spPr/>
      <dgm:t>
        <a:bodyPr/>
        <a:lstStyle/>
        <a:p>
          <a:pPr algn="l"/>
          <a:endParaRPr lang="zh-CN" altLang="en-US" sz="1800" b="0"/>
        </a:p>
      </dgm:t>
    </dgm:pt>
    <dgm:pt modelId="{3717DE31-3B1B-4E50-B4DF-B26A442E835E}">
      <dgm:prSet custT="1"/>
      <dgm:spPr/>
      <dgm:t>
        <a:bodyPr/>
        <a:lstStyle/>
        <a:p>
          <a:pPr algn="l"/>
          <a:r>
            <a:rPr lang="zh-CN" altLang="en-US" sz="2000" b="0" dirty="0" smtClean="0">
              <a:latin typeface="Times New Roman" panose="02020603050405020304"/>
              <a:ea typeface="微软雅黑" panose="020B0503020204020204" charset="-122"/>
            </a:rPr>
            <a:t>牙根呈锯齿状吸收</a:t>
          </a:r>
          <a:endParaRPr lang="zh-CN" altLang="en-US" sz="2000" b="0" dirty="0">
            <a:latin typeface="Times New Roman" panose="02020603050405020304"/>
            <a:ea typeface="微软雅黑" panose="020B0503020204020204" charset="-122"/>
          </a:endParaRPr>
        </a:p>
      </dgm:t>
    </dgm:pt>
    <dgm:pt modelId="{A835A103-0C25-4067-9E82-8C6197D25077}" type="parTrans" cxnId="{9228AD37-001C-4325-AFFD-B7A29F971542}">
      <dgm:prSet/>
      <dgm:spPr/>
      <dgm:t>
        <a:bodyPr/>
        <a:lstStyle/>
        <a:p>
          <a:pPr algn="l"/>
          <a:endParaRPr lang="zh-CN" altLang="en-US" sz="1800" b="0"/>
        </a:p>
      </dgm:t>
    </dgm:pt>
    <dgm:pt modelId="{4D749389-7EF9-4137-A24C-0678FA588170}" type="sibTrans" cxnId="{9228AD37-001C-4325-AFFD-B7A29F971542}">
      <dgm:prSet/>
      <dgm:spPr/>
      <dgm:t>
        <a:bodyPr/>
        <a:lstStyle/>
        <a:p>
          <a:pPr algn="l"/>
          <a:endParaRPr lang="zh-CN" altLang="en-US" sz="1800" b="0"/>
        </a:p>
      </dgm:t>
    </dgm:pt>
    <dgm:pt modelId="{B3A4A77D-0DA9-405D-81F5-BD0E5C8F0A14}">
      <dgm:prSet custT="1"/>
      <dgm:spPr/>
      <dgm:t>
        <a:bodyPr/>
        <a:lstStyle/>
        <a:p>
          <a:pPr algn="l"/>
          <a:r>
            <a:rPr lang="zh-CN" altLang="en-US" sz="2000" b="0" smtClean="0">
              <a:latin typeface="Times New Roman" panose="02020603050405020304"/>
              <a:ea typeface="微软雅黑" panose="020B0503020204020204" charset="-122"/>
            </a:rPr>
            <a:t>根间牙槽骨肿瘤浸润</a:t>
          </a:r>
          <a:endParaRPr lang="zh-CN" altLang="en-US" sz="2000" b="0" dirty="0">
            <a:latin typeface="Times New Roman" panose="02020603050405020304"/>
            <a:ea typeface="微软雅黑" panose="020B0503020204020204" charset="-122"/>
          </a:endParaRPr>
        </a:p>
      </dgm:t>
    </dgm:pt>
    <dgm:pt modelId="{350FF08A-368B-46B1-801A-2CA608A95233}" type="parTrans" cxnId="{14E11BDD-31EF-4639-A9B1-E9BE4E623C7C}">
      <dgm:prSet/>
      <dgm:spPr/>
      <dgm:t>
        <a:bodyPr/>
        <a:lstStyle/>
        <a:p>
          <a:pPr algn="l"/>
          <a:endParaRPr lang="zh-CN" altLang="en-US" sz="1800" b="0"/>
        </a:p>
      </dgm:t>
    </dgm:pt>
    <dgm:pt modelId="{7C395B4C-14CF-4CB3-96F6-216870171333}" type="sibTrans" cxnId="{14E11BDD-31EF-4639-A9B1-E9BE4E623C7C}">
      <dgm:prSet/>
      <dgm:spPr/>
      <dgm:t>
        <a:bodyPr/>
        <a:lstStyle/>
        <a:p>
          <a:pPr algn="l"/>
          <a:endParaRPr lang="zh-CN" altLang="en-US" sz="1800" b="0"/>
        </a:p>
      </dgm:t>
    </dgm:pt>
    <dgm:pt modelId="{5D00EBF6-3434-4353-8D0A-C1693D7F89B9}">
      <dgm:prSet custT="1"/>
      <dgm:spPr/>
      <dgm:t>
        <a:bodyPr/>
        <a:lstStyle/>
        <a:p>
          <a:pPr algn="l"/>
          <a:r>
            <a:rPr lang="zh-CN" altLang="en-US" sz="2000" b="0" dirty="0" smtClean="0">
              <a:latin typeface="Times New Roman" panose="02020603050405020304"/>
              <a:ea typeface="微软雅黑" panose="020B0503020204020204" charset="-122"/>
            </a:rPr>
            <a:t>肿瘤内无钙化灶</a:t>
          </a:r>
          <a:endParaRPr lang="zh-CN" altLang="en-US" sz="2000" b="0" dirty="0">
            <a:latin typeface="Times New Roman" panose="02020603050405020304"/>
            <a:ea typeface="微软雅黑" panose="020B0503020204020204" charset="-122"/>
          </a:endParaRPr>
        </a:p>
      </dgm:t>
    </dgm:pt>
    <dgm:pt modelId="{914DA112-7B6F-49D1-A222-BAB619863CE6}" type="parTrans" cxnId="{CF10C957-3AE6-4D83-91CA-109372C77EC0}">
      <dgm:prSet/>
      <dgm:spPr/>
      <dgm:t>
        <a:bodyPr/>
        <a:lstStyle/>
        <a:p>
          <a:pPr algn="l"/>
          <a:endParaRPr lang="zh-CN" altLang="en-US" sz="1800" b="0"/>
        </a:p>
      </dgm:t>
    </dgm:pt>
    <dgm:pt modelId="{C42A8D53-0E37-4A8A-8DDC-51A9C8140652}" type="sibTrans" cxnId="{CF10C957-3AE6-4D83-91CA-109372C77EC0}">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7" custScaleX="232574">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7" custScaleX="232574">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7" custScaleX="232574">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7" custScaleX="232574">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59422564-BD0F-4D1E-B97E-331804EC35EB}" type="pres">
      <dgm:prSet presAssocID="{3717DE31-3B1B-4E50-B4DF-B26A442E835E}" presName="aNode" presStyleLbl="fgAcc1" presStyleIdx="4" presStyleCnt="7" custScaleX="232574">
        <dgm:presLayoutVars>
          <dgm:bulletEnabled val="1"/>
        </dgm:presLayoutVars>
      </dgm:prSet>
      <dgm:spPr/>
      <dgm:t>
        <a:bodyPr/>
        <a:lstStyle/>
        <a:p>
          <a:endParaRPr lang="zh-CN" altLang="en-US"/>
        </a:p>
      </dgm:t>
    </dgm:pt>
    <dgm:pt modelId="{DEB3461C-38B9-4535-8932-638EAA07009E}" type="pres">
      <dgm:prSet presAssocID="{3717DE31-3B1B-4E50-B4DF-B26A442E835E}" presName="aSpace" presStyleCnt="0"/>
      <dgm:spPr/>
    </dgm:pt>
    <dgm:pt modelId="{E4057896-408C-4572-85C7-14CC986D1DEF}" type="pres">
      <dgm:prSet presAssocID="{B3A4A77D-0DA9-405D-81F5-BD0E5C8F0A14}" presName="aNode" presStyleLbl="fgAcc1" presStyleIdx="5" presStyleCnt="7" custScaleX="232574">
        <dgm:presLayoutVars>
          <dgm:bulletEnabled val="1"/>
        </dgm:presLayoutVars>
      </dgm:prSet>
      <dgm:spPr/>
      <dgm:t>
        <a:bodyPr/>
        <a:lstStyle/>
        <a:p>
          <a:endParaRPr lang="zh-CN" altLang="en-US"/>
        </a:p>
      </dgm:t>
    </dgm:pt>
    <dgm:pt modelId="{CC72EA38-4886-4D4E-9275-D7BB98DFB101}" type="pres">
      <dgm:prSet presAssocID="{B3A4A77D-0DA9-405D-81F5-BD0E5C8F0A14}" presName="aSpace" presStyleCnt="0"/>
      <dgm:spPr/>
    </dgm:pt>
    <dgm:pt modelId="{3EB43E2E-8FCF-4D12-9C02-538751C5DB92}" type="pres">
      <dgm:prSet presAssocID="{5D00EBF6-3434-4353-8D0A-C1693D7F89B9}" presName="aNode" presStyleLbl="fgAcc1" presStyleIdx="6" presStyleCnt="7" custScaleX="232574">
        <dgm:presLayoutVars>
          <dgm:bulletEnabled val="1"/>
        </dgm:presLayoutVars>
      </dgm:prSet>
      <dgm:spPr/>
      <dgm:t>
        <a:bodyPr/>
        <a:lstStyle/>
        <a:p>
          <a:endParaRPr lang="zh-CN" altLang="en-US"/>
        </a:p>
      </dgm:t>
    </dgm:pt>
    <dgm:pt modelId="{AEDC67FB-CBF3-4660-8BB6-CB7541697DC0}" type="pres">
      <dgm:prSet presAssocID="{5D00EBF6-3434-4353-8D0A-C1693D7F89B9}" presName="aSpace" presStyleCnt="0"/>
      <dgm:spPr/>
    </dgm:pt>
  </dgm:ptLst>
  <dgm:cxnLst>
    <dgm:cxn modelId="{786B0B9E-795B-431E-B389-E8D142075E23}" type="presOf" srcId="{F82BAFAB-76D8-41BB-A446-FA4045440B28}" destId="{7AC596A2-6B51-49F3-94E3-9A0C21DEE331}" srcOrd="0" destOrd="0" presId="urn:microsoft.com/office/officeart/2005/8/layout/pyramid2#2"/>
    <dgm:cxn modelId="{17057F50-7BFF-49BB-8441-84C9B617A132}" type="presOf" srcId="{8F5F6C69-7954-4476-A59E-B0930F10AE02}" destId="{BC86E700-29BA-48DF-8723-CBA82EC66E58}" srcOrd="0" destOrd="0" presId="urn:microsoft.com/office/officeart/2005/8/layout/pyramid2#2"/>
    <dgm:cxn modelId="{C668019E-A3DC-40C5-9465-26D5A9BDBAE4}" type="presOf" srcId="{5D00EBF6-3434-4353-8D0A-C1693D7F89B9}" destId="{3EB43E2E-8FCF-4D12-9C02-538751C5DB92}" srcOrd="0" destOrd="0" presId="urn:microsoft.com/office/officeart/2005/8/layout/pyramid2#2"/>
    <dgm:cxn modelId="{E81B9D2B-C02C-4D5D-839E-EF6D5994D54F}" srcId="{F82BAFAB-76D8-41BB-A446-FA4045440B28}" destId="{5045BFE8-7476-4C20-8778-E3683B5E9E13}" srcOrd="0" destOrd="0" parTransId="{222932A2-6D8F-435B-8075-40E1B3A2763A}" sibTransId="{7F1BDE63-0357-4858-85CF-BB37DBEC6763}"/>
    <dgm:cxn modelId="{F158DFF4-64ED-4914-8952-2871D4FDB0EA}" srcId="{F82BAFAB-76D8-41BB-A446-FA4045440B28}" destId="{8F5F6C69-7954-4476-A59E-B0930F10AE02}" srcOrd="2" destOrd="0" parTransId="{D8458417-E851-4F13-AFCA-B718537CF3A2}" sibTransId="{04B94ED7-6BCB-429C-B263-85A26BC857B5}"/>
    <dgm:cxn modelId="{14E11BDD-31EF-4639-A9B1-E9BE4E623C7C}" srcId="{F82BAFAB-76D8-41BB-A446-FA4045440B28}" destId="{B3A4A77D-0DA9-405D-81F5-BD0E5C8F0A14}" srcOrd="5" destOrd="0" parTransId="{350FF08A-368B-46B1-801A-2CA608A95233}" sibTransId="{7C395B4C-14CF-4CB3-96F6-216870171333}"/>
    <dgm:cxn modelId="{B4AD9E8D-5FF3-41B8-AA69-72B3E623540B}" type="presOf" srcId="{B3A4A77D-0DA9-405D-81F5-BD0E5C8F0A14}" destId="{E4057896-408C-4572-85C7-14CC986D1DEF}" srcOrd="0" destOrd="0" presId="urn:microsoft.com/office/officeart/2005/8/layout/pyramid2#2"/>
    <dgm:cxn modelId="{351BACBA-35E8-4DC9-BB39-619115539A17}" type="presOf" srcId="{3717DE31-3B1B-4E50-B4DF-B26A442E835E}" destId="{59422564-BD0F-4D1E-B97E-331804EC35EB}" srcOrd="0" destOrd="0" presId="urn:microsoft.com/office/officeart/2005/8/layout/pyramid2#2"/>
    <dgm:cxn modelId="{43671757-E4B7-42A9-A72D-7F2A1ED16CF9}" type="presOf" srcId="{C7B5A22A-FCD0-478D-89EB-73B4A5F9FE6B}" destId="{75770DF9-7299-4F8F-A9BD-E84E8ED74B3F}" srcOrd="0" destOrd="0" presId="urn:microsoft.com/office/officeart/2005/8/layout/pyramid2#2"/>
    <dgm:cxn modelId="{9228AD37-001C-4325-AFFD-B7A29F971542}" srcId="{F82BAFAB-76D8-41BB-A446-FA4045440B28}" destId="{3717DE31-3B1B-4E50-B4DF-B26A442E835E}" srcOrd="4" destOrd="0" parTransId="{A835A103-0C25-4067-9E82-8C6197D25077}" sibTransId="{4D749389-7EF9-4137-A24C-0678FA588170}"/>
    <dgm:cxn modelId="{CF10C957-3AE6-4D83-91CA-109372C77EC0}" srcId="{F82BAFAB-76D8-41BB-A446-FA4045440B28}" destId="{5D00EBF6-3434-4353-8D0A-C1693D7F89B9}" srcOrd="6" destOrd="0" parTransId="{914DA112-7B6F-49D1-A222-BAB619863CE6}" sibTransId="{C42A8D53-0E37-4A8A-8DDC-51A9C8140652}"/>
    <dgm:cxn modelId="{C2DCCE36-B2F6-4CDD-97F1-F0F488DDB8DA}" srcId="{F82BAFAB-76D8-41BB-A446-FA4045440B28}" destId="{C7B5A22A-FCD0-478D-89EB-73B4A5F9FE6B}" srcOrd="1" destOrd="0" parTransId="{8D2CF605-EFBC-44AD-ABF6-1DB6139CC4FB}" sibTransId="{9C129A59-4AE8-48FB-9672-4C7244F66577}"/>
    <dgm:cxn modelId="{438A9596-2B8A-48B7-8E0E-3FC06D127E77}" type="presOf" srcId="{5045BFE8-7476-4C20-8778-E3683B5E9E13}" destId="{314532A5-105C-4F44-A26A-565BC14E93F1}" srcOrd="0" destOrd="0" presId="urn:microsoft.com/office/officeart/2005/8/layout/pyramid2#2"/>
    <dgm:cxn modelId="{0AB37841-C8C3-4457-AE5F-36EC88EE15D6}" srcId="{F82BAFAB-76D8-41BB-A446-FA4045440B28}" destId="{9D5C04CA-13BA-42E4-B134-33FF77FB39DE}" srcOrd="3" destOrd="0" parTransId="{08680C5E-45D6-4609-A895-2DCB9105DEF2}" sibTransId="{4FA5D5CE-A776-4A88-97D3-442B727ACBBB}"/>
    <dgm:cxn modelId="{68A01FDC-6963-470D-866B-FAF95263E166}" type="presOf" srcId="{9D5C04CA-13BA-42E4-B134-33FF77FB39DE}" destId="{F25BC164-A560-4F4D-8D56-7216E5A56B36}" srcOrd="0" destOrd="0" presId="urn:microsoft.com/office/officeart/2005/8/layout/pyramid2#2"/>
    <dgm:cxn modelId="{307AC61D-87CB-460E-9739-036E4BF39A6B}" type="presParOf" srcId="{7AC596A2-6B51-49F3-94E3-9A0C21DEE331}" destId="{E92F377F-7D92-4E0B-8FD8-52C39D1B950C}" srcOrd="0" destOrd="0" presId="urn:microsoft.com/office/officeart/2005/8/layout/pyramid2#2"/>
    <dgm:cxn modelId="{5BBBE348-D5C0-4927-A027-7DF8CA314302}" type="presParOf" srcId="{7AC596A2-6B51-49F3-94E3-9A0C21DEE331}" destId="{2305834F-4412-4F2D-ADC0-84670C6414EB}" srcOrd="1" destOrd="0" presId="urn:microsoft.com/office/officeart/2005/8/layout/pyramid2#2"/>
    <dgm:cxn modelId="{ECD54224-626E-4EE7-B8DD-4098DAE6B05B}" type="presParOf" srcId="{2305834F-4412-4F2D-ADC0-84670C6414EB}" destId="{314532A5-105C-4F44-A26A-565BC14E93F1}" srcOrd="0" destOrd="0" presId="urn:microsoft.com/office/officeart/2005/8/layout/pyramid2#2"/>
    <dgm:cxn modelId="{CA917FA1-DFE1-44E4-A3EB-E2E69C7F4463}" type="presParOf" srcId="{2305834F-4412-4F2D-ADC0-84670C6414EB}" destId="{4FEDBE73-27E6-41FF-B8AD-EADCABE51D23}" srcOrd="1" destOrd="0" presId="urn:microsoft.com/office/officeart/2005/8/layout/pyramid2#2"/>
    <dgm:cxn modelId="{96E01C9A-DB45-43A6-87A3-3F725CD4FE0A}" type="presParOf" srcId="{2305834F-4412-4F2D-ADC0-84670C6414EB}" destId="{75770DF9-7299-4F8F-A9BD-E84E8ED74B3F}" srcOrd="2" destOrd="0" presId="urn:microsoft.com/office/officeart/2005/8/layout/pyramid2#2"/>
    <dgm:cxn modelId="{34E2F237-75BE-41FB-A9B3-6CEBCF601F4F}" type="presParOf" srcId="{2305834F-4412-4F2D-ADC0-84670C6414EB}" destId="{455CAFC7-0AB2-4B2B-AD63-EE45B32A7305}" srcOrd="3" destOrd="0" presId="urn:microsoft.com/office/officeart/2005/8/layout/pyramid2#2"/>
    <dgm:cxn modelId="{F0D0B6FE-5F14-45F7-A603-9756BD397E75}" type="presParOf" srcId="{2305834F-4412-4F2D-ADC0-84670C6414EB}" destId="{BC86E700-29BA-48DF-8723-CBA82EC66E58}" srcOrd="4" destOrd="0" presId="urn:microsoft.com/office/officeart/2005/8/layout/pyramid2#2"/>
    <dgm:cxn modelId="{73E1A8D5-9210-4012-9A13-D13AC0E0B703}" type="presParOf" srcId="{2305834F-4412-4F2D-ADC0-84670C6414EB}" destId="{68327383-746A-4918-9F53-EE7E7E083E11}" srcOrd="5" destOrd="0" presId="urn:microsoft.com/office/officeart/2005/8/layout/pyramid2#2"/>
    <dgm:cxn modelId="{B686D375-22CE-4707-81C4-2D9D3B456F17}" type="presParOf" srcId="{2305834F-4412-4F2D-ADC0-84670C6414EB}" destId="{F25BC164-A560-4F4D-8D56-7216E5A56B36}" srcOrd="6" destOrd="0" presId="urn:microsoft.com/office/officeart/2005/8/layout/pyramid2#2"/>
    <dgm:cxn modelId="{44E84939-A905-4955-A777-3F9625DB9AA8}" type="presParOf" srcId="{2305834F-4412-4F2D-ADC0-84670C6414EB}" destId="{C08E12AA-9067-4B44-8B15-1F77891B73E4}" srcOrd="7" destOrd="0" presId="urn:microsoft.com/office/officeart/2005/8/layout/pyramid2#2"/>
    <dgm:cxn modelId="{41CC0B2B-B55D-4B46-8082-02F5EE9D29E5}" type="presParOf" srcId="{2305834F-4412-4F2D-ADC0-84670C6414EB}" destId="{59422564-BD0F-4D1E-B97E-331804EC35EB}" srcOrd="8" destOrd="0" presId="urn:microsoft.com/office/officeart/2005/8/layout/pyramid2#2"/>
    <dgm:cxn modelId="{8FAE4590-8200-4235-B0F9-7447CC74D2DE}" type="presParOf" srcId="{2305834F-4412-4F2D-ADC0-84670C6414EB}" destId="{DEB3461C-38B9-4535-8932-638EAA07009E}" srcOrd="9" destOrd="0" presId="urn:microsoft.com/office/officeart/2005/8/layout/pyramid2#2"/>
    <dgm:cxn modelId="{D6CB9A6B-2C84-454C-9034-07C09AA01722}" type="presParOf" srcId="{2305834F-4412-4F2D-ADC0-84670C6414EB}" destId="{E4057896-408C-4572-85C7-14CC986D1DEF}" srcOrd="10" destOrd="0" presId="urn:microsoft.com/office/officeart/2005/8/layout/pyramid2#2"/>
    <dgm:cxn modelId="{84D0EFAE-155F-4DF2-9381-0599713C3456}" type="presParOf" srcId="{2305834F-4412-4F2D-ADC0-84670C6414EB}" destId="{CC72EA38-4886-4D4E-9275-D7BB98DFB101}" srcOrd="11" destOrd="0" presId="urn:microsoft.com/office/officeart/2005/8/layout/pyramid2#2"/>
    <dgm:cxn modelId="{8C71420C-B4A3-4F74-A265-5C1A504580EF}" type="presParOf" srcId="{2305834F-4412-4F2D-ADC0-84670C6414EB}" destId="{3EB43E2E-8FCF-4D12-9C02-538751C5DB92}" srcOrd="12" destOrd="0" presId="urn:microsoft.com/office/officeart/2005/8/layout/pyramid2#2"/>
    <dgm:cxn modelId="{BC78807D-C73E-405A-8A72-A4BF570CB57F}" type="presParOf" srcId="{2305834F-4412-4F2D-ADC0-84670C6414EB}" destId="{AEDC67FB-CBF3-4660-8BB6-CB7541697DC0}" srcOrd="13" destOrd="0" presId="urn:microsoft.com/office/officeart/2005/8/layout/pyramid2#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3" loCatId="pyramid" qsTypeId="urn:microsoft.com/office/officeart/2005/8/quickstyle/simple1#5" qsCatId="simple" csTypeId="urn:microsoft.com/office/officeart/2005/8/colors/accent2_3#3" csCatId="colorful" phldr="1"/>
      <dgm:spPr/>
    </dgm:pt>
    <dgm:pt modelId="{5045BFE8-7476-4C20-8778-E3683B5E9E13}">
      <dgm:prSet phldrT="[文本]" custT="1"/>
      <dgm:spPr/>
      <dgm:t>
        <a:bodyPr/>
        <a:lstStyle/>
        <a:p>
          <a:pPr algn="l"/>
          <a:r>
            <a:rPr lang="zh-CN" altLang="en-US" sz="2000" b="0" smtClean="0">
              <a:latin typeface="Times New Roman" panose="02020603050405020304"/>
              <a:ea typeface="微软雅黑" panose="020B0503020204020204" charset="-122"/>
            </a:rPr>
            <a:t>囊液检查</a:t>
          </a:r>
          <a:endParaRPr lang="zh-CN" altLang="en-US" sz="2000" b="0" dirty="0">
            <a:latin typeface="Times New Roman" panose="02020603050405020304"/>
            <a:ea typeface="微软雅黑" panose="020B0503020204020204" charset="-122"/>
          </a:endParaRPr>
        </a:p>
      </dgm:t>
    </dgm:pt>
    <dgm:pt modelId="{222932A2-6D8F-435B-8075-40E1B3A2763A}" type="parTrans" cxnId="{E81B9D2B-C02C-4D5D-839E-EF6D5994D54F}">
      <dgm:prSet/>
      <dgm:spPr/>
      <dgm:t>
        <a:bodyPr/>
        <a:lstStyle/>
        <a:p>
          <a:pPr algn="l"/>
          <a:endParaRPr lang="zh-CN" altLang="en-US" sz="1800" b="0"/>
        </a:p>
      </dgm:t>
    </dgm:pt>
    <dgm:pt modelId="{7F1BDE63-0357-4858-85CF-BB37DBEC6763}" type="sibTrans" cxnId="{E81B9D2B-C02C-4D5D-839E-EF6D5994D54F}">
      <dgm:prSet/>
      <dgm:spPr/>
      <dgm:t>
        <a:bodyPr/>
        <a:lstStyle/>
        <a:p>
          <a:pPr algn="l"/>
          <a:endParaRPr lang="zh-CN" altLang="en-US" sz="1800" b="0"/>
        </a:p>
      </dgm:t>
    </dgm:pt>
    <dgm:pt modelId="{C7B5A22A-FCD0-478D-89EB-73B4A5F9FE6B}">
      <dgm:prSet phldrT="[文本]" custT="1"/>
      <dgm:spPr/>
      <dgm:t>
        <a:bodyPr/>
        <a:lstStyle/>
        <a:p>
          <a:pPr algn="l"/>
          <a:r>
            <a:rPr lang="zh-CN" altLang="en-US" sz="2000" b="0" smtClean="0">
              <a:latin typeface="Times New Roman" panose="02020603050405020304"/>
              <a:ea typeface="微软雅黑" panose="020B0503020204020204" charset="-122"/>
            </a:rPr>
            <a:t>病理检查</a:t>
          </a:r>
          <a:endParaRPr lang="zh-CN" altLang="en-US" sz="2000" b="0" dirty="0">
            <a:latin typeface="Times New Roman" panose="02020603050405020304"/>
            <a:ea typeface="微软雅黑" panose="020B0503020204020204" charset="-122"/>
          </a:endParaRPr>
        </a:p>
      </dgm:t>
    </dgm:pt>
    <dgm:pt modelId="{8D2CF605-EFBC-44AD-ABF6-1DB6139CC4FB}" type="parTrans" cxnId="{C2DCCE36-B2F6-4CDD-97F1-F0F488DDB8DA}">
      <dgm:prSet/>
      <dgm:spPr/>
      <dgm:t>
        <a:bodyPr/>
        <a:lstStyle/>
        <a:p>
          <a:pPr algn="l"/>
          <a:endParaRPr lang="zh-CN" altLang="en-US" sz="1800" b="0"/>
        </a:p>
      </dgm:t>
    </dgm:pt>
    <dgm:pt modelId="{9C129A59-4AE8-48FB-9672-4C7244F66577}" type="sibTrans" cxnId="{C2DCCE36-B2F6-4CDD-97F1-F0F488DDB8DA}">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核素</a:t>
          </a:r>
          <a:r>
            <a:rPr lang="en-US" altLang="zh-CN" sz="2000" b="0" baseline="30000" dirty="0" smtClean="0">
              <a:latin typeface="Times New Roman" panose="02020603050405020304"/>
              <a:ea typeface="微软雅黑" panose="020B0503020204020204" charset="-122"/>
            </a:rPr>
            <a:t>99m</a:t>
          </a:r>
          <a:r>
            <a:rPr lang="zh-CN" altLang="en-US" sz="2000" b="0" dirty="0" smtClean="0">
              <a:latin typeface="Times New Roman" panose="02020603050405020304"/>
              <a:ea typeface="微软雅黑" panose="020B0503020204020204" charset="-122"/>
            </a:rPr>
            <a:t>锝检查</a:t>
          </a:r>
          <a:endParaRPr lang="zh-CN" altLang="en-US" sz="2000" b="0" dirty="0">
            <a:latin typeface="Times New Roman" panose="02020603050405020304"/>
            <a:ea typeface="微软雅黑" panose="020B0503020204020204" charset="-122"/>
          </a:endParaRPr>
        </a:p>
      </dgm:t>
    </dgm:pt>
    <dgm:pt modelId="{D8458417-E851-4F13-AFCA-B718537CF3A2}" type="parTrans" cxnId="{F158DFF4-64ED-4914-8952-2871D4FDB0EA}">
      <dgm:prSet/>
      <dgm:spPr/>
      <dgm:t>
        <a:bodyPr/>
        <a:lstStyle/>
        <a:p>
          <a:pPr algn="l"/>
          <a:endParaRPr lang="zh-CN" altLang="en-US" sz="1800" b="0"/>
        </a:p>
      </dgm:t>
    </dgm:pt>
    <dgm:pt modelId="{04B94ED7-6BCB-429C-B263-85A26BC857B5}" type="sibTrans" cxnId="{F158DFF4-64ED-4914-8952-2871D4FDB0EA}">
      <dgm:prSet/>
      <dgm:spPr/>
      <dgm:t>
        <a:bodyPr/>
        <a:lstStyle/>
        <a:p>
          <a:pPr algn="l"/>
          <a:endParaRPr lang="zh-CN" altLang="en-US" sz="1800" b="0"/>
        </a:p>
      </dgm:t>
    </dgm:pt>
    <dgm:pt modelId="{9D5C04CA-13BA-42E4-B134-33FF77FB39DE}">
      <dgm:prSet custT="1"/>
      <dgm:spPr/>
      <dgm:t>
        <a:bodyPr/>
        <a:lstStyle/>
        <a:p>
          <a:pPr algn="l"/>
          <a:r>
            <a:rPr lang="en-US" altLang="zh-CN" sz="2000" b="0" smtClean="0">
              <a:latin typeface="Times New Roman" panose="02020603050405020304"/>
              <a:ea typeface="微软雅黑" panose="020B0503020204020204" charset="-122"/>
            </a:rPr>
            <a:t>CT</a:t>
          </a:r>
          <a:r>
            <a:rPr lang="zh-CN" altLang="en-US" sz="2000" b="0" smtClean="0">
              <a:latin typeface="Times New Roman" panose="02020603050405020304"/>
              <a:ea typeface="微软雅黑" panose="020B0503020204020204" charset="-122"/>
            </a:rPr>
            <a:t>检查</a:t>
          </a:r>
          <a:endParaRPr lang="zh-CN" altLang="en-US" sz="2000" b="0" dirty="0">
            <a:latin typeface="Times New Roman" panose="02020603050405020304"/>
            <a:ea typeface="微软雅黑" panose="020B0503020204020204" charset="-122"/>
          </a:endParaRPr>
        </a:p>
      </dgm:t>
    </dgm:pt>
    <dgm:pt modelId="{08680C5E-45D6-4609-A895-2DCB9105DEF2}" type="parTrans" cxnId="{0AB37841-C8C3-4457-AE5F-36EC88EE15D6}">
      <dgm:prSet/>
      <dgm:spPr/>
      <dgm:t>
        <a:bodyPr/>
        <a:lstStyle/>
        <a:p>
          <a:pPr algn="l"/>
          <a:endParaRPr lang="zh-CN" altLang="en-US" sz="1800" b="0"/>
        </a:p>
      </dgm:t>
    </dgm:pt>
    <dgm:pt modelId="{4FA5D5CE-A776-4A88-97D3-442B727ACBBB}" type="sibTrans" cxnId="{0AB37841-C8C3-4457-AE5F-36EC88EE15D6}">
      <dgm:prSet/>
      <dgm:spPr/>
      <dgm:t>
        <a:bodyPr/>
        <a:lstStyle/>
        <a:p>
          <a:pPr algn="l"/>
          <a:endParaRPr lang="zh-CN" altLang="en-US" sz="1800" b="0"/>
        </a:p>
      </dgm:t>
    </dgm:pt>
    <dgm:pt modelId="{F08C408E-6BAD-4750-8F2E-D3102534546E}">
      <dgm:prSet custT="1"/>
      <dgm:spPr/>
      <dgm:t>
        <a:bodyPr/>
        <a:lstStyle/>
        <a:p>
          <a:pPr algn="l"/>
          <a:r>
            <a:rPr lang="en-US" altLang="zh-CN" sz="2000" b="0" dirty="0" smtClean="0">
              <a:latin typeface="Times New Roman" panose="02020603050405020304"/>
              <a:ea typeface="微软雅黑" panose="020B0503020204020204" charset="-122"/>
            </a:rPr>
            <a:t>MRI</a:t>
          </a:r>
          <a:r>
            <a:rPr lang="zh-CN" altLang="en-US" sz="2000" b="0" dirty="0" smtClean="0">
              <a:latin typeface="Times New Roman" panose="02020603050405020304"/>
              <a:ea typeface="微软雅黑" panose="020B0503020204020204" charset="-122"/>
            </a:rPr>
            <a:t>检查</a:t>
          </a:r>
          <a:endParaRPr lang="zh-CN" altLang="en-US" sz="2000" b="0" dirty="0">
            <a:latin typeface="Times New Roman" panose="02020603050405020304"/>
            <a:ea typeface="微软雅黑" panose="020B0503020204020204" charset="-122"/>
          </a:endParaRPr>
        </a:p>
      </dgm:t>
    </dgm:pt>
    <dgm:pt modelId="{8BC55659-E34D-4487-A7B4-A94F6841D5BC}" type="parTrans" cxnId="{A8EB1099-E45B-4F8A-9ACC-8289507425E5}">
      <dgm:prSet/>
      <dgm:spPr/>
      <dgm:t>
        <a:bodyPr/>
        <a:lstStyle/>
        <a:p>
          <a:endParaRPr lang="zh-CN" altLang="en-US" b="0"/>
        </a:p>
      </dgm:t>
    </dgm:pt>
    <dgm:pt modelId="{19FDE0ED-07F3-4EA1-9D98-CC7E52F54B88}" type="sibTrans" cxnId="{A8EB1099-E45B-4F8A-9ACC-8289507425E5}">
      <dgm:prSet/>
      <dgm:spPr/>
      <dgm:t>
        <a:bodyPr/>
        <a:lstStyle/>
        <a:p>
          <a:endParaRPr lang="zh-CN" altLang="en-US"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5"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5" custScaleX="167670" custLinFactNeighborX="91" custLinFactNeighborY="-5485">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5"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5"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D1C91DD0-C632-47C7-A607-DE157DEB019F}" type="pres">
      <dgm:prSet presAssocID="{F08C408E-6BAD-4750-8F2E-D3102534546E}" presName="aNode" presStyleLbl="fgAcc1" presStyleIdx="4" presStyleCnt="5" custScaleX="167488">
        <dgm:presLayoutVars>
          <dgm:bulletEnabled val="1"/>
        </dgm:presLayoutVars>
      </dgm:prSet>
      <dgm:spPr/>
      <dgm:t>
        <a:bodyPr/>
        <a:lstStyle/>
        <a:p>
          <a:endParaRPr lang="zh-CN" altLang="en-US"/>
        </a:p>
      </dgm:t>
    </dgm:pt>
    <dgm:pt modelId="{DCCCE6FD-C90A-4DD0-BA35-BF5FE88DA8E5}" type="pres">
      <dgm:prSet presAssocID="{F08C408E-6BAD-4750-8F2E-D3102534546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F4D20DC3-2996-480C-9AFA-2AB04D37280B}" type="presOf" srcId="{5045BFE8-7476-4C20-8778-E3683B5E9E13}" destId="{314532A5-105C-4F44-A26A-565BC14E93F1}" srcOrd="0" destOrd="0" presId="urn:microsoft.com/office/officeart/2005/8/layout/pyramid2#3"/>
    <dgm:cxn modelId="{63B3D1F0-0B41-471C-B1F9-459E64B90466}" type="presOf" srcId="{8F5F6C69-7954-4476-A59E-B0930F10AE02}" destId="{BC86E700-29BA-48DF-8723-CBA82EC66E58}" srcOrd="0" destOrd="0" presId="urn:microsoft.com/office/officeart/2005/8/layout/pyramid2#3"/>
    <dgm:cxn modelId="{ADC765C4-51E1-4DEE-942E-693AF3A2BB38}" type="presOf" srcId="{F82BAFAB-76D8-41BB-A446-FA4045440B28}" destId="{7AC596A2-6B51-49F3-94E3-9A0C21DEE331}" srcOrd="0" destOrd="0" presId="urn:microsoft.com/office/officeart/2005/8/layout/pyramid2#3"/>
    <dgm:cxn modelId="{A8EB1099-E45B-4F8A-9ACC-8289507425E5}" srcId="{F82BAFAB-76D8-41BB-A446-FA4045440B28}" destId="{F08C408E-6BAD-4750-8F2E-D3102534546E}" srcOrd="4" destOrd="0" parTransId="{8BC55659-E34D-4487-A7B4-A94F6841D5BC}" sibTransId="{19FDE0ED-07F3-4EA1-9D98-CC7E52F54B88}"/>
    <dgm:cxn modelId="{D756110E-AD52-47E9-9F9A-7A62E7FE2ED6}" type="presOf" srcId="{F08C408E-6BAD-4750-8F2E-D3102534546E}" destId="{D1C91DD0-C632-47C7-A607-DE157DEB019F}" srcOrd="0" destOrd="0" presId="urn:microsoft.com/office/officeart/2005/8/layout/pyramid2#3"/>
    <dgm:cxn modelId="{7F87C043-79EA-4501-BBB8-407310C4A29A}" type="presOf" srcId="{C7B5A22A-FCD0-478D-89EB-73B4A5F9FE6B}" destId="{75770DF9-7299-4F8F-A9BD-E84E8ED74B3F}" srcOrd="0" destOrd="0" presId="urn:microsoft.com/office/officeart/2005/8/layout/pyramid2#3"/>
    <dgm:cxn modelId="{F158DFF4-64ED-4914-8952-2871D4FDB0EA}" srcId="{F82BAFAB-76D8-41BB-A446-FA4045440B28}" destId="{8F5F6C69-7954-4476-A59E-B0930F10AE02}" srcOrd="2" destOrd="0" parTransId="{D8458417-E851-4F13-AFCA-B718537CF3A2}" sibTransId="{04B94ED7-6BCB-429C-B263-85A26BC857B5}"/>
    <dgm:cxn modelId="{0AB37841-C8C3-4457-AE5F-36EC88EE15D6}" srcId="{F82BAFAB-76D8-41BB-A446-FA4045440B28}" destId="{9D5C04CA-13BA-42E4-B134-33FF77FB39DE}" srcOrd="3" destOrd="0" parTransId="{08680C5E-45D6-4609-A895-2DCB9105DEF2}" sibTransId="{4FA5D5CE-A776-4A88-97D3-442B727ACBBB}"/>
    <dgm:cxn modelId="{4FD8C344-9862-42EF-8A1E-7C7A9CD53E10}" type="presOf" srcId="{9D5C04CA-13BA-42E4-B134-33FF77FB39DE}" destId="{F25BC164-A560-4F4D-8D56-7216E5A56B36}" srcOrd="0" destOrd="0" presId="urn:microsoft.com/office/officeart/2005/8/layout/pyramid2#3"/>
    <dgm:cxn modelId="{59A2EBC2-2490-41A4-B2A6-D60918A8F1C9}" type="presParOf" srcId="{7AC596A2-6B51-49F3-94E3-9A0C21DEE331}" destId="{E92F377F-7D92-4E0B-8FD8-52C39D1B950C}" srcOrd="0" destOrd="0" presId="urn:microsoft.com/office/officeart/2005/8/layout/pyramid2#3"/>
    <dgm:cxn modelId="{F3E561AD-F418-4380-A21A-1995F5555EA6}" type="presParOf" srcId="{7AC596A2-6B51-49F3-94E3-9A0C21DEE331}" destId="{2305834F-4412-4F2D-ADC0-84670C6414EB}" srcOrd="1" destOrd="0" presId="urn:microsoft.com/office/officeart/2005/8/layout/pyramid2#3"/>
    <dgm:cxn modelId="{9647BB65-F66D-48CF-85D5-9ECBCBC4483C}" type="presParOf" srcId="{2305834F-4412-4F2D-ADC0-84670C6414EB}" destId="{314532A5-105C-4F44-A26A-565BC14E93F1}" srcOrd="0" destOrd="0" presId="urn:microsoft.com/office/officeart/2005/8/layout/pyramid2#3"/>
    <dgm:cxn modelId="{F9C0F8FD-376B-414D-A472-782D91A62F76}" type="presParOf" srcId="{2305834F-4412-4F2D-ADC0-84670C6414EB}" destId="{4FEDBE73-27E6-41FF-B8AD-EADCABE51D23}" srcOrd="1" destOrd="0" presId="urn:microsoft.com/office/officeart/2005/8/layout/pyramid2#3"/>
    <dgm:cxn modelId="{E2FC24C2-3986-4196-9E71-CD68CF1DC45F}" type="presParOf" srcId="{2305834F-4412-4F2D-ADC0-84670C6414EB}" destId="{75770DF9-7299-4F8F-A9BD-E84E8ED74B3F}" srcOrd="2" destOrd="0" presId="urn:microsoft.com/office/officeart/2005/8/layout/pyramid2#3"/>
    <dgm:cxn modelId="{397950DF-D804-49E6-B9E5-154C2A85F2CD}" type="presParOf" srcId="{2305834F-4412-4F2D-ADC0-84670C6414EB}" destId="{455CAFC7-0AB2-4B2B-AD63-EE45B32A7305}" srcOrd="3" destOrd="0" presId="urn:microsoft.com/office/officeart/2005/8/layout/pyramid2#3"/>
    <dgm:cxn modelId="{33D1FC4B-F7DC-41A2-BBE9-33D19606FEBF}" type="presParOf" srcId="{2305834F-4412-4F2D-ADC0-84670C6414EB}" destId="{BC86E700-29BA-48DF-8723-CBA82EC66E58}" srcOrd="4" destOrd="0" presId="urn:microsoft.com/office/officeart/2005/8/layout/pyramid2#3"/>
    <dgm:cxn modelId="{3F50F7DA-E90B-48B0-892C-DE278F673829}" type="presParOf" srcId="{2305834F-4412-4F2D-ADC0-84670C6414EB}" destId="{68327383-746A-4918-9F53-EE7E7E083E11}" srcOrd="5" destOrd="0" presId="urn:microsoft.com/office/officeart/2005/8/layout/pyramid2#3"/>
    <dgm:cxn modelId="{93F3ED27-4B58-438B-A590-3CF980C3C7EC}" type="presParOf" srcId="{2305834F-4412-4F2D-ADC0-84670C6414EB}" destId="{F25BC164-A560-4F4D-8D56-7216E5A56B36}" srcOrd="6" destOrd="0" presId="urn:microsoft.com/office/officeart/2005/8/layout/pyramid2#3"/>
    <dgm:cxn modelId="{97F7478F-607E-4E0A-B282-ABBD8E20EDED}" type="presParOf" srcId="{2305834F-4412-4F2D-ADC0-84670C6414EB}" destId="{C08E12AA-9067-4B44-8B15-1F77891B73E4}" srcOrd="7" destOrd="0" presId="urn:microsoft.com/office/officeart/2005/8/layout/pyramid2#3"/>
    <dgm:cxn modelId="{8C5F6310-2390-4536-A6BA-9C8BEB7BF4C6}" type="presParOf" srcId="{2305834F-4412-4F2D-ADC0-84670C6414EB}" destId="{D1C91DD0-C632-47C7-A607-DE157DEB019F}" srcOrd="8" destOrd="0" presId="urn:microsoft.com/office/officeart/2005/8/layout/pyramid2#3"/>
    <dgm:cxn modelId="{7448E103-695A-4CDD-A9AD-E214F0D25E11}" type="presParOf" srcId="{2305834F-4412-4F2D-ADC0-84670C6414EB}" destId="{DCCCE6FD-C90A-4DD0-BA35-BF5FE88DA8E5}" srcOrd="9" destOrd="0" presId="urn:microsoft.com/office/officeart/2005/8/layout/pyramid2#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4" loCatId="pyramid" qsTypeId="urn:microsoft.com/office/officeart/2005/8/quickstyle/simple1#6" qsCatId="simple" csTypeId="urn:microsoft.com/office/officeart/2005/8/colors/accent2_3#4"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手术切除</a:t>
          </a:r>
          <a:endParaRPr lang="zh-CN" altLang="en-US" sz="2000" b="0" dirty="0">
            <a:latin typeface="Times New Roman" panose="02020603050405020304"/>
            <a:ea typeface="微软雅黑" panose="020B0503020204020204" charset="-122"/>
          </a:endParaRPr>
        </a:p>
      </dgm:t>
    </dgm:pt>
    <dgm:pt modelId="{222932A2-6D8F-435B-8075-40E1B3A2763A}" type="parTrans" cxnId="{E81B9D2B-C02C-4D5D-839E-EF6D5994D54F}">
      <dgm:prSet/>
      <dgm:spPr/>
      <dgm:t>
        <a:bodyPr/>
        <a:lstStyle/>
        <a:p>
          <a:pPr algn="l"/>
          <a:endParaRPr lang="zh-CN" altLang="en-US" sz="1800" b="0"/>
        </a:p>
      </dgm:t>
    </dgm:pt>
    <dgm:pt modelId="{7F1BDE63-0357-4858-85CF-BB37DBEC6763}" type="sibTrans" cxnId="{E81B9D2B-C02C-4D5D-839E-EF6D5994D54F}">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一般行囊内摘除术</a:t>
          </a:r>
          <a:endParaRPr lang="zh-CN" altLang="en-US" sz="2000" b="0" dirty="0">
            <a:latin typeface="Times New Roman" panose="02020603050405020304"/>
            <a:ea typeface="微软雅黑" panose="020B0503020204020204" charset="-122"/>
          </a:endParaRPr>
        </a:p>
      </dgm:t>
    </dgm:pt>
    <dgm:pt modelId="{8D2CF605-EFBC-44AD-ABF6-1DB6139CC4FB}" type="parTrans" cxnId="{C2DCCE36-B2F6-4CDD-97F1-F0F488DDB8DA}">
      <dgm:prSet/>
      <dgm:spPr/>
      <dgm:t>
        <a:bodyPr/>
        <a:lstStyle/>
        <a:p>
          <a:pPr algn="l"/>
          <a:endParaRPr lang="zh-CN" altLang="en-US" sz="1800" b="0"/>
        </a:p>
      </dgm:t>
    </dgm:pt>
    <dgm:pt modelId="{9C129A59-4AE8-48FB-9672-4C7244F66577}" type="sibTrans" cxnId="{C2DCCE36-B2F6-4CDD-97F1-F0F488DDB8DA}">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重要神经沿纵轴细心分离</a:t>
          </a:r>
          <a:endParaRPr lang="zh-CN" altLang="en-US" sz="2000" b="0" dirty="0">
            <a:latin typeface="Times New Roman" panose="02020603050405020304"/>
            <a:ea typeface="微软雅黑" panose="020B0503020204020204" charset="-122"/>
          </a:endParaRPr>
        </a:p>
      </dgm:t>
    </dgm:pt>
    <dgm:pt modelId="{D8458417-E851-4F13-AFCA-B718537CF3A2}" type="parTrans" cxnId="{F158DFF4-64ED-4914-8952-2871D4FDB0EA}">
      <dgm:prSet/>
      <dgm:spPr/>
      <dgm:t>
        <a:bodyPr/>
        <a:lstStyle/>
        <a:p>
          <a:pPr algn="l"/>
          <a:endParaRPr lang="zh-CN" altLang="en-US" sz="1800" b="0"/>
        </a:p>
      </dgm:t>
    </dgm:pt>
    <dgm:pt modelId="{04B94ED7-6BCB-429C-B263-85A26BC857B5}" type="sibTrans" cxnId="{F158DFF4-64ED-4914-8952-2871D4FDB0EA}">
      <dgm:prSet/>
      <dgm:spPr/>
      <dgm:t>
        <a:bodyPr/>
        <a:lstStyle/>
        <a:p>
          <a:pPr algn="l"/>
          <a:endParaRPr lang="zh-CN" altLang="en-US" sz="1800" b="0"/>
        </a:p>
      </dgm:t>
    </dgm:pt>
    <dgm:pt modelId="{9D5C04CA-13BA-42E4-B134-33FF77FB39DE}">
      <dgm:prSet custT="1"/>
      <dgm:spPr/>
      <dgm:t>
        <a:bodyPr/>
        <a:lstStyle/>
        <a:p>
          <a:pPr algn="l"/>
          <a:r>
            <a:rPr lang="zh-CN" altLang="en-US" sz="2000" b="0" dirty="0" smtClean="0">
              <a:latin typeface="Times New Roman" panose="02020603050405020304"/>
              <a:ea typeface="微软雅黑" panose="020B0503020204020204" charset="-122"/>
            </a:rPr>
            <a:t>贸然切断神经，可致功能障碍</a:t>
          </a:r>
          <a:endParaRPr lang="zh-CN" altLang="en-US" sz="2000" b="0" dirty="0">
            <a:latin typeface="Times New Roman" panose="02020603050405020304"/>
            <a:ea typeface="微软雅黑" panose="020B0503020204020204" charset="-122"/>
          </a:endParaRPr>
        </a:p>
      </dgm:t>
    </dgm:pt>
    <dgm:pt modelId="{08680C5E-45D6-4609-A895-2DCB9105DEF2}" type="parTrans" cxnId="{0AB37841-C8C3-4457-AE5F-36EC88EE15D6}">
      <dgm:prSet/>
      <dgm:spPr/>
      <dgm:t>
        <a:bodyPr/>
        <a:lstStyle/>
        <a:p>
          <a:pPr algn="l"/>
          <a:endParaRPr lang="zh-CN" altLang="en-US" sz="1800" b="0"/>
        </a:p>
      </dgm:t>
    </dgm:pt>
    <dgm:pt modelId="{4FA5D5CE-A776-4A88-97D3-442B727ACBBB}" type="sibTrans" cxnId="{0AB37841-C8C3-4457-AE5F-36EC88EE15D6}">
      <dgm:prSet/>
      <dgm:spPr/>
      <dgm:t>
        <a:bodyPr/>
        <a:lstStyle/>
        <a:p>
          <a:pPr algn="l"/>
          <a:endParaRPr lang="zh-CN" altLang="en-US" sz="1800" b="0"/>
        </a:p>
      </dgm:t>
    </dgm:pt>
    <dgm:pt modelId="{F08C408E-6BAD-4750-8F2E-D3102534546E}">
      <dgm:prSet custT="1"/>
      <dgm:spPr/>
      <dgm:t>
        <a:bodyPr/>
        <a:lstStyle/>
        <a:p>
          <a:pPr algn="l"/>
          <a:r>
            <a:rPr lang="zh-CN" altLang="en-US" sz="2000" b="0" dirty="0" smtClean="0">
              <a:latin typeface="Times New Roman" panose="02020603050405020304"/>
              <a:ea typeface="微软雅黑" panose="020B0503020204020204" charset="-122"/>
            </a:rPr>
            <a:t>必要时行神经吻合术或移植术</a:t>
          </a:r>
          <a:endParaRPr lang="zh-CN" altLang="en-US" sz="2000" b="0" dirty="0">
            <a:latin typeface="Times New Roman" panose="02020603050405020304"/>
            <a:ea typeface="微软雅黑" panose="020B0503020204020204" charset="-122"/>
          </a:endParaRPr>
        </a:p>
      </dgm:t>
    </dgm:pt>
    <dgm:pt modelId="{8BC55659-E34D-4487-A7B4-A94F6841D5BC}" type="parTrans" cxnId="{A8EB1099-E45B-4F8A-9ACC-8289507425E5}">
      <dgm:prSet/>
      <dgm:spPr/>
      <dgm:t>
        <a:bodyPr/>
        <a:lstStyle/>
        <a:p>
          <a:endParaRPr lang="zh-CN" altLang="en-US" b="0"/>
        </a:p>
      </dgm:t>
    </dgm:pt>
    <dgm:pt modelId="{19FDE0ED-07F3-4EA1-9D98-CC7E52F54B88}" type="sibTrans" cxnId="{A8EB1099-E45B-4F8A-9ACC-8289507425E5}">
      <dgm:prSet/>
      <dgm:spPr/>
      <dgm:t>
        <a:bodyPr/>
        <a:lstStyle/>
        <a:p>
          <a:endParaRPr lang="zh-CN" altLang="en-US"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5" custScaleX="211121">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5" custScaleX="211121" custLinFactNeighborX="91" custLinFactNeighborY="-5485">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5" custScaleX="211121">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5" custScaleX="211121">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 modelId="{D1C91DD0-C632-47C7-A607-DE157DEB019F}" type="pres">
      <dgm:prSet presAssocID="{F08C408E-6BAD-4750-8F2E-D3102534546E}" presName="aNode" presStyleLbl="fgAcc1" presStyleIdx="4" presStyleCnt="5" custScaleX="210891" custLinFactNeighborX="112" custLinFactNeighborY="-20339">
        <dgm:presLayoutVars>
          <dgm:bulletEnabled val="1"/>
        </dgm:presLayoutVars>
      </dgm:prSet>
      <dgm:spPr/>
      <dgm:t>
        <a:bodyPr/>
        <a:lstStyle/>
        <a:p>
          <a:endParaRPr lang="zh-CN" altLang="en-US"/>
        </a:p>
      </dgm:t>
    </dgm:pt>
    <dgm:pt modelId="{DCCCE6FD-C90A-4DD0-BA35-BF5FE88DA8E5}" type="pres">
      <dgm:prSet presAssocID="{F08C408E-6BAD-4750-8F2E-D3102534546E}" presName="aSpace" presStyleCnt="0"/>
      <dgm:spPr/>
    </dgm:pt>
  </dgm:ptLst>
  <dgm:cxnLst>
    <dgm:cxn modelId="{E81B9D2B-C02C-4D5D-839E-EF6D5994D54F}" srcId="{F82BAFAB-76D8-41BB-A446-FA4045440B28}" destId="{5045BFE8-7476-4C20-8778-E3683B5E9E13}" srcOrd="0" destOrd="0" parTransId="{222932A2-6D8F-435B-8075-40E1B3A2763A}" sibTransId="{7F1BDE63-0357-4858-85CF-BB37DBEC6763}"/>
    <dgm:cxn modelId="{C2DCCE36-B2F6-4CDD-97F1-F0F488DDB8DA}" srcId="{F82BAFAB-76D8-41BB-A446-FA4045440B28}" destId="{C7B5A22A-FCD0-478D-89EB-73B4A5F9FE6B}" srcOrd="1" destOrd="0" parTransId="{8D2CF605-EFBC-44AD-ABF6-1DB6139CC4FB}" sibTransId="{9C129A59-4AE8-48FB-9672-4C7244F66577}"/>
    <dgm:cxn modelId="{A8EB1099-E45B-4F8A-9ACC-8289507425E5}" srcId="{F82BAFAB-76D8-41BB-A446-FA4045440B28}" destId="{F08C408E-6BAD-4750-8F2E-D3102534546E}" srcOrd="4" destOrd="0" parTransId="{8BC55659-E34D-4487-A7B4-A94F6841D5BC}" sibTransId="{19FDE0ED-07F3-4EA1-9D98-CC7E52F54B88}"/>
    <dgm:cxn modelId="{2F61F369-9C26-4FCF-8ADA-3C4B5265AA22}" type="presOf" srcId="{C7B5A22A-FCD0-478D-89EB-73B4A5F9FE6B}" destId="{75770DF9-7299-4F8F-A9BD-E84E8ED74B3F}" srcOrd="0" destOrd="0" presId="urn:microsoft.com/office/officeart/2005/8/layout/pyramid2#4"/>
    <dgm:cxn modelId="{21D2DAB4-F4A5-4E4D-BEBB-AA3674F1A694}" type="presOf" srcId="{8F5F6C69-7954-4476-A59E-B0930F10AE02}" destId="{BC86E700-29BA-48DF-8723-CBA82EC66E58}" srcOrd="0" destOrd="0" presId="urn:microsoft.com/office/officeart/2005/8/layout/pyramid2#4"/>
    <dgm:cxn modelId="{F158DFF4-64ED-4914-8952-2871D4FDB0EA}" srcId="{F82BAFAB-76D8-41BB-A446-FA4045440B28}" destId="{8F5F6C69-7954-4476-A59E-B0930F10AE02}" srcOrd="2" destOrd="0" parTransId="{D8458417-E851-4F13-AFCA-B718537CF3A2}" sibTransId="{04B94ED7-6BCB-429C-B263-85A26BC857B5}"/>
    <dgm:cxn modelId="{0AB37841-C8C3-4457-AE5F-36EC88EE15D6}" srcId="{F82BAFAB-76D8-41BB-A446-FA4045440B28}" destId="{9D5C04CA-13BA-42E4-B134-33FF77FB39DE}" srcOrd="3" destOrd="0" parTransId="{08680C5E-45D6-4609-A895-2DCB9105DEF2}" sibTransId="{4FA5D5CE-A776-4A88-97D3-442B727ACBBB}"/>
    <dgm:cxn modelId="{4470277F-03E0-418D-9876-7DE746814473}" type="presOf" srcId="{F82BAFAB-76D8-41BB-A446-FA4045440B28}" destId="{7AC596A2-6B51-49F3-94E3-9A0C21DEE331}" srcOrd="0" destOrd="0" presId="urn:microsoft.com/office/officeart/2005/8/layout/pyramid2#4"/>
    <dgm:cxn modelId="{A7B22F70-3340-48C9-A115-608D6963F9E7}" type="presOf" srcId="{9D5C04CA-13BA-42E4-B134-33FF77FB39DE}" destId="{F25BC164-A560-4F4D-8D56-7216E5A56B36}" srcOrd="0" destOrd="0" presId="urn:microsoft.com/office/officeart/2005/8/layout/pyramid2#4"/>
    <dgm:cxn modelId="{0DE4C1B0-7529-4737-AFEC-7AC8750B3846}" type="presOf" srcId="{5045BFE8-7476-4C20-8778-E3683B5E9E13}" destId="{314532A5-105C-4F44-A26A-565BC14E93F1}" srcOrd="0" destOrd="0" presId="urn:microsoft.com/office/officeart/2005/8/layout/pyramid2#4"/>
    <dgm:cxn modelId="{463E5201-12ED-4553-99CF-53947F75BD7B}" type="presOf" srcId="{F08C408E-6BAD-4750-8F2E-D3102534546E}" destId="{D1C91DD0-C632-47C7-A607-DE157DEB019F}" srcOrd="0" destOrd="0" presId="urn:microsoft.com/office/officeart/2005/8/layout/pyramid2#4"/>
    <dgm:cxn modelId="{68FB6305-AB6A-473B-B020-4EB092131F6B}" type="presParOf" srcId="{7AC596A2-6B51-49F3-94E3-9A0C21DEE331}" destId="{E92F377F-7D92-4E0B-8FD8-52C39D1B950C}" srcOrd="0" destOrd="0" presId="urn:microsoft.com/office/officeart/2005/8/layout/pyramid2#4"/>
    <dgm:cxn modelId="{029D85CE-49CF-443D-9C66-0CB7DED5E121}" type="presParOf" srcId="{7AC596A2-6B51-49F3-94E3-9A0C21DEE331}" destId="{2305834F-4412-4F2D-ADC0-84670C6414EB}" srcOrd="1" destOrd="0" presId="urn:microsoft.com/office/officeart/2005/8/layout/pyramid2#4"/>
    <dgm:cxn modelId="{C4D70C7F-53C8-4618-A6E8-5DE5E4ECA181}" type="presParOf" srcId="{2305834F-4412-4F2D-ADC0-84670C6414EB}" destId="{314532A5-105C-4F44-A26A-565BC14E93F1}" srcOrd="0" destOrd="0" presId="urn:microsoft.com/office/officeart/2005/8/layout/pyramid2#4"/>
    <dgm:cxn modelId="{9EF5160A-611D-4240-8EF6-2FBFA5B0F808}" type="presParOf" srcId="{2305834F-4412-4F2D-ADC0-84670C6414EB}" destId="{4FEDBE73-27E6-41FF-B8AD-EADCABE51D23}" srcOrd="1" destOrd="0" presId="urn:microsoft.com/office/officeart/2005/8/layout/pyramid2#4"/>
    <dgm:cxn modelId="{83FD1EF3-5A1C-476A-A2B3-51E71B35DEBC}" type="presParOf" srcId="{2305834F-4412-4F2D-ADC0-84670C6414EB}" destId="{75770DF9-7299-4F8F-A9BD-E84E8ED74B3F}" srcOrd="2" destOrd="0" presId="urn:microsoft.com/office/officeart/2005/8/layout/pyramid2#4"/>
    <dgm:cxn modelId="{22D957F8-A874-4D5F-9EE4-A9BDDB6F8A0A}" type="presParOf" srcId="{2305834F-4412-4F2D-ADC0-84670C6414EB}" destId="{455CAFC7-0AB2-4B2B-AD63-EE45B32A7305}" srcOrd="3" destOrd="0" presId="urn:microsoft.com/office/officeart/2005/8/layout/pyramid2#4"/>
    <dgm:cxn modelId="{23E321B6-1C24-4EEB-9B8C-67708B07AD32}" type="presParOf" srcId="{2305834F-4412-4F2D-ADC0-84670C6414EB}" destId="{BC86E700-29BA-48DF-8723-CBA82EC66E58}" srcOrd="4" destOrd="0" presId="urn:microsoft.com/office/officeart/2005/8/layout/pyramid2#4"/>
    <dgm:cxn modelId="{976941E7-B04A-4905-8F3B-2B3744CEFED9}" type="presParOf" srcId="{2305834F-4412-4F2D-ADC0-84670C6414EB}" destId="{68327383-746A-4918-9F53-EE7E7E083E11}" srcOrd="5" destOrd="0" presId="urn:microsoft.com/office/officeart/2005/8/layout/pyramid2#4"/>
    <dgm:cxn modelId="{9D8E3C52-830D-41D3-B54E-60DF9B9255E2}" type="presParOf" srcId="{2305834F-4412-4F2D-ADC0-84670C6414EB}" destId="{F25BC164-A560-4F4D-8D56-7216E5A56B36}" srcOrd="6" destOrd="0" presId="urn:microsoft.com/office/officeart/2005/8/layout/pyramid2#4"/>
    <dgm:cxn modelId="{F7403E11-E1FA-4A8E-9154-6A2D2083EA1B}" type="presParOf" srcId="{2305834F-4412-4F2D-ADC0-84670C6414EB}" destId="{C08E12AA-9067-4B44-8B15-1F77891B73E4}" srcOrd="7" destOrd="0" presId="urn:microsoft.com/office/officeart/2005/8/layout/pyramid2#4"/>
    <dgm:cxn modelId="{3D62B07B-013B-4D6E-A9D5-2BD45FCEFD33}" type="presParOf" srcId="{2305834F-4412-4F2D-ADC0-84670C6414EB}" destId="{D1C91DD0-C632-47C7-A607-DE157DEB019F}" srcOrd="8" destOrd="0" presId="urn:microsoft.com/office/officeart/2005/8/layout/pyramid2#4"/>
    <dgm:cxn modelId="{001AA40C-D067-437E-A9F7-6A131D5A970E}" type="presParOf" srcId="{2305834F-4412-4F2D-ADC0-84670C6414EB}" destId="{DCCCE6FD-C90A-4DD0-BA35-BF5FE88DA8E5}" srcOrd="9" destOrd="0" presId="urn:microsoft.com/office/officeart/2005/8/layout/pyramid2#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2BAFAB-76D8-41BB-A446-FA4045440B28}" type="doc">
      <dgm:prSet loTypeId="urn:microsoft.com/office/officeart/2005/8/layout/pyramid2#5" loCatId="pyramid" qsTypeId="urn:microsoft.com/office/officeart/2005/8/quickstyle/simple1#7" qsCatId="simple" csTypeId="urn:microsoft.com/office/officeart/2005/8/colors/accent2_3#5" csCatId="colorful" phldr="1"/>
      <dgm:spPr/>
    </dgm:pt>
    <dgm:pt modelId="{5045BFE8-7476-4C20-8778-E3683B5E9E13}">
      <dgm:prSet phldrT="[文本]" custT="1"/>
      <dgm:spPr/>
      <dgm:t>
        <a:bodyPr/>
        <a:lstStyle/>
        <a:p>
          <a:pPr algn="l"/>
          <a:r>
            <a:rPr lang="zh-CN" altLang="en-US" sz="2000" b="0" dirty="0" smtClean="0">
              <a:latin typeface="Times New Roman" panose="02020603050405020304"/>
              <a:ea typeface="微软雅黑" panose="020B0503020204020204" charset="-122"/>
            </a:rPr>
            <a:t>能全部切除而对功能影响不大者，早期手术切除</a:t>
          </a:r>
          <a:endParaRPr lang="zh-CN" altLang="en-US" sz="2000" b="0" dirty="0">
            <a:latin typeface="Times New Roman" panose="02020603050405020304"/>
            <a:ea typeface="微软雅黑" panose="020B0503020204020204" charset="-122"/>
          </a:endParaRPr>
        </a:p>
      </dgm:t>
    </dgm:pt>
    <dgm:pt modelId="{222932A2-6D8F-435B-8075-40E1B3A2763A}" type="parTrans" cxnId="{E81B9D2B-C02C-4D5D-839E-EF6D5994D54F}">
      <dgm:prSet/>
      <dgm:spPr/>
      <dgm:t>
        <a:bodyPr/>
        <a:lstStyle/>
        <a:p>
          <a:pPr algn="l"/>
          <a:endParaRPr lang="zh-CN" altLang="en-US" sz="1800" b="0"/>
        </a:p>
      </dgm:t>
    </dgm:pt>
    <dgm:pt modelId="{7F1BDE63-0357-4858-85CF-BB37DBEC6763}" type="sibTrans" cxnId="{E81B9D2B-C02C-4D5D-839E-EF6D5994D54F}">
      <dgm:prSet/>
      <dgm:spPr/>
      <dgm:t>
        <a:bodyPr/>
        <a:lstStyle/>
        <a:p>
          <a:pPr algn="l"/>
          <a:endParaRPr lang="zh-CN" altLang="en-US" sz="1800" b="0"/>
        </a:p>
      </dgm:t>
    </dgm:pt>
    <dgm:pt modelId="{C7B5A22A-FCD0-478D-89EB-73B4A5F9FE6B}">
      <dgm:prSet phldrT="[文本]" custT="1"/>
      <dgm:spPr/>
      <dgm:t>
        <a:bodyPr/>
        <a:lstStyle/>
        <a:p>
          <a:pPr algn="l"/>
          <a:r>
            <a:rPr lang="zh-CN" altLang="en-US" sz="2000" b="0" dirty="0" smtClean="0">
              <a:latin typeface="Times New Roman" panose="02020603050405020304"/>
              <a:ea typeface="微软雅黑" panose="020B0503020204020204" charset="-122"/>
            </a:rPr>
            <a:t>不能全部切除或切除后对功能影响大者，在青春期后作部分修整</a:t>
          </a:r>
          <a:endParaRPr lang="zh-CN" altLang="en-US" sz="2000" b="0" dirty="0">
            <a:latin typeface="Times New Roman" panose="02020603050405020304"/>
            <a:ea typeface="微软雅黑" panose="020B0503020204020204" charset="-122"/>
          </a:endParaRPr>
        </a:p>
      </dgm:t>
    </dgm:pt>
    <dgm:pt modelId="{8D2CF605-EFBC-44AD-ABF6-1DB6139CC4FB}" type="parTrans" cxnId="{C2DCCE36-B2F6-4CDD-97F1-F0F488DDB8DA}">
      <dgm:prSet/>
      <dgm:spPr/>
      <dgm:t>
        <a:bodyPr/>
        <a:lstStyle/>
        <a:p>
          <a:pPr algn="l"/>
          <a:endParaRPr lang="zh-CN" altLang="en-US" sz="1800" b="0"/>
        </a:p>
      </dgm:t>
    </dgm:pt>
    <dgm:pt modelId="{9C129A59-4AE8-48FB-9672-4C7244F66577}" type="sibTrans" cxnId="{C2DCCE36-B2F6-4CDD-97F1-F0F488DDB8DA}">
      <dgm:prSet/>
      <dgm:spPr/>
      <dgm:t>
        <a:bodyPr/>
        <a:lstStyle/>
        <a:p>
          <a:pPr algn="l"/>
          <a:endParaRPr lang="zh-CN" altLang="en-US" sz="1800" b="0"/>
        </a:p>
      </dgm:t>
    </dgm:pt>
    <dgm:pt modelId="{8F5F6C69-7954-4476-A59E-B0930F10AE02}">
      <dgm:prSet phldrT="[文本]" custT="1"/>
      <dgm:spPr/>
      <dgm:t>
        <a:bodyPr/>
        <a:lstStyle/>
        <a:p>
          <a:pPr algn="l"/>
          <a:r>
            <a:rPr lang="zh-CN" altLang="en-US" sz="2000" b="0" dirty="0" smtClean="0">
              <a:latin typeface="Times New Roman" panose="02020603050405020304"/>
              <a:ea typeface="微软雅黑" panose="020B0503020204020204" charset="-122"/>
            </a:rPr>
            <a:t>肿瘤巨大伴严重畸形及功能障碍，或反复感染者，行颌骨切除术</a:t>
          </a:r>
          <a:endParaRPr lang="zh-CN" altLang="en-US" sz="2000" b="0" dirty="0">
            <a:latin typeface="Times New Roman" panose="02020603050405020304"/>
            <a:ea typeface="微软雅黑" panose="020B0503020204020204" charset="-122"/>
          </a:endParaRPr>
        </a:p>
      </dgm:t>
    </dgm:pt>
    <dgm:pt modelId="{D8458417-E851-4F13-AFCA-B718537CF3A2}" type="parTrans" cxnId="{F158DFF4-64ED-4914-8952-2871D4FDB0EA}">
      <dgm:prSet/>
      <dgm:spPr/>
      <dgm:t>
        <a:bodyPr/>
        <a:lstStyle/>
        <a:p>
          <a:pPr algn="l"/>
          <a:endParaRPr lang="zh-CN" altLang="en-US" sz="1800" b="0"/>
        </a:p>
      </dgm:t>
    </dgm:pt>
    <dgm:pt modelId="{04B94ED7-6BCB-429C-B263-85A26BC857B5}" type="sibTrans" cxnId="{F158DFF4-64ED-4914-8952-2871D4FDB0EA}">
      <dgm:prSet/>
      <dgm:spPr/>
      <dgm:t>
        <a:bodyPr/>
        <a:lstStyle/>
        <a:p>
          <a:pPr algn="l"/>
          <a:endParaRPr lang="zh-CN" altLang="en-US" sz="1800" b="0"/>
        </a:p>
      </dgm:t>
    </dgm:pt>
    <dgm:pt modelId="{9D5C04CA-13BA-42E4-B134-33FF77FB39DE}">
      <dgm:prSet custT="1"/>
      <dgm:spPr/>
      <dgm:t>
        <a:bodyPr/>
        <a:lstStyle/>
        <a:p>
          <a:pPr algn="l"/>
          <a:r>
            <a:rPr lang="zh-CN" altLang="en-US" sz="2000" b="0" dirty="0" smtClean="0">
              <a:latin typeface="Times New Roman" panose="02020603050405020304"/>
              <a:ea typeface="微软雅黑" panose="020B0503020204020204" charset="-122"/>
            </a:rPr>
            <a:t>颌骨切除后即刻重建缺损</a:t>
          </a:r>
          <a:endParaRPr lang="zh-CN" altLang="en-US" sz="2000" b="0" dirty="0">
            <a:latin typeface="Times New Roman" panose="02020603050405020304"/>
            <a:ea typeface="微软雅黑" panose="020B0503020204020204" charset="-122"/>
          </a:endParaRPr>
        </a:p>
      </dgm:t>
    </dgm:pt>
    <dgm:pt modelId="{08680C5E-45D6-4609-A895-2DCB9105DEF2}" type="parTrans" cxnId="{0AB37841-C8C3-4457-AE5F-36EC88EE15D6}">
      <dgm:prSet/>
      <dgm:spPr/>
      <dgm:t>
        <a:bodyPr/>
        <a:lstStyle/>
        <a:p>
          <a:pPr algn="l"/>
          <a:endParaRPr lang="zh-CN" altLang="en-US" sz="1800" b="0"/>
        </a:p>
      </dgm:t>
    </dgm:pt>
    <dgm:pt modelId="{4FA5D5CE-A776-4A88-97D3-442B727ACBBB}" type="sibTrans" cxnId="{0AB37841-C8C3-4457-AE5F-36EC88EE15D6}">
      <dgm:prSet/>
      <dgm:spPr/>
      <dgm:t>
        <a:bodyPr/>
        <a:lstStyle/>
        <a:p>
          <a:pPr algn="l"/>
          <a:endParaRPr lang="zh-CN" altLang="en-US" sz="1800" b="0"/>
        </a:p>
      </dgm:t>
    </dgm:pt>
    <dgm:pt modelId="{7AC596A2-6B51-49F3-94E3-9A0C21DEE331}" type="pres">
      <dgm:prSet presAssocID="{F82BAFAB-76D8-41BB-A446-FA4045440B28}" presName="compositeShape" presStyleCnt="0">
        <dgm:presLayoutVars>
          <dgm:dir/>
          <dgm:resizeHandles/>
        </dgm:presLayoutVars>
      </dgm:prSet>
      <dgm:spPr/>
    </dgm:pt>
    <dgm:pt modelId="{E92F377F-7D92-4E0B-8FD8-52C39D1B950C}" type="pres">
      <dgm:prSet presAssocID="{F82BAFAB-76D8-41BB-A446-FA4045440B28}" presName="pyramid" presStyleLbl="node1" presStyleIdx="0" presStyleCnt="1"/>
      <dgm:spPr/>
    </dgm:pt>
    <dgm:pt modelId="{2305834F-4412-4F2D-ADC0-84670C6414EB}" type="pres">
      <dgm:prSet presAssocID="{F82BAFAB-76D8-41BB-A446-FA4045440B28}" presName="theList" presStyleCnt="0"/>
      <dgm:spPr/>
    </dgm:pt>
    <dgm:pt modelId="{314532A5-105C-4F44-A26A-565BC14E93F1}" type="pres">
      <dgm:prSet presAssocID="{5045BFE8-7476-4C20-8778-E3683B5E9E13}" presName="aNode" presStyleLbl="fgAcc1" presStyleIdx="0" presStyleCnt="4" custScaleX="167670">
        <dgm:presLayoutVars>
          <dgm:bulletEnabled val="1"/>
        </dgm:presLayoutVars>
      </dgm:prSet>
      <dgm:spPr/>
      <dgm:t>
        <a:bodyPr/>
        <a:lstStyle/>
        <a:p>
          <a:endParaRPr lang="zh-CN" altLang="en-US"/>
        </a:p>
      </dgm:t>
    </dgm:pt>
    <dgm:pt modelId="{4FEDBE73-27E6-41FF-B8AD-EADCABE51D23}" type="pres">
      <dgm:prSet presAssocID="{5045BFE8-7476-4C20-8778-E3683B5E9E13}" presName="aSpace" presStyleCnt="0"/>
      <dgm:spPr/>
    </dgm:pt>
    <dgm:pt modelId="{75770DF9-7299-4F8F-A9BD-E84E8ED74B3F}" type="pres">
      <dgm:prSet presAssocID="{C7B5A22A-FCD0-478D-89EB-73B4A5F9FE6B}" presName="aNode" presStyleLbl="fgAcc1" presStyleIdx="1" presStyleCnt="4" custScaleX="167670">
        <dgm:presLayoutVars>
          <dgm:bulletEnabled val="1"/>
        </dgm:presLayoutVars>
      </dgm:prSet>
      <dgm:spPr/>
      <dgm:t>
        <a:bodyPr/>
        <a:lstStyle/>
        <a:p>
          <a:endParaRPr lang="zh-CN" altLang="en-US"/>
        </a:p>
      </dgm:t>
    </dgm:pt>
    <dgm:pt modelId="{455CAFC7-0AB2-4B2B-AD63-EE45B32A7305}" type="pres">
      <dgm:prSet presAssocID="{C7B5A22A-FCD0-478D-89EB-73B4A5F9FE6B}" presName="aSpace" presStyleCnt="0"/>
      <dgm:spPr/>
    </dgm:pt>
    <dgm:pt modelId="{BC86E700-29BA-48DF-8723-CBA82EC66E58}" type="pres">
      <dgm:prSet presAssocID="{8F5F6C69-7954-4476-A59E-B0930F10AE02}" presName="aNode" presStyleLbl="fgAcc1" presStyleIdx="2" presStyleCnt="4" custScaleX="167670">
        <dgm:presLayoutVars>
          <dgm:bulletEnabled val="1"/>
        </dgm:presLayoutVars>
      </dgm:prSet>
      <dgm:spPr/>
      <dgm:t>
        <a:bodyPr/>
        <a:lstStyle/>
        <a:p>
          <a:endParaRPr lang="zh-CN" altLang="en-US"/>
        </a:p>
      </dgm:t>
    </dgm:pt>
    <dgm:pt modelId="{68327383-746A-4918-9F53-EE7E7E083E11}" type="pres">
      <dgm:prSet presAssocID="{8F5F6C69-7954-4476-A59E-B0930F10AE02}" presName="aSpace" presStyleCnt="0"/>
      <dgm:spPr/>
    </dgm:pt>
    <dgm:pt modelId="{F25BC164-A560-4F4D-8D56-7216E5A56B36}" type="pres">
      <dgm:prSet presAssocID="{9D5C04CA-13BA-42E4-B134-33FF77FB39DE}" presName="aNode" presStyleLbl="fgAcc1" presStyleIdx="3" presStyleCnt="4" custScaleX="167670">
        <dgm:presLayoutVars>
          <dgm:bulletEnabled val="1"/>
        </dgm:presLayoutVars>
      </dgm:prSet>
      <dgm:spPr/>
      <dgm:t>
        <a:bodyPr/>
        <a:lstStyle/>
        <a:p>
          <a:endParaRPr lang="zh-CN" altLang="en-US"/>
        </a:p>
      </dgm:t>
    </dgm:pt>
    <dgm:pt modelId="{C08E12AA-9067-4B44-8B15-1F77891B73E4}" type="pres">
      <dgm:prSet presAssocID="{9D5C04CA-13BA-42E4-B134-33FF77FB39DE}" presName="aSpace" presStyleCnt="0"/>
      <dgm:spPr/>
    </dgm:pt>
  </dgm:ptLst>
  <dgm:cxnLst>
    <dgm:cxn modelId="{F158DFF4-64ED-4914-8952-2871D4FDB0EA}" srcId="{F82BAFAB-76D8-41BB-A446-FA4045440B28}" destId="{8F5F6C69-7954-4476-A59E-B0930F10AE02}" srcOrd="2" destOrd="0" parTransId="{D8458417-E851-4F13-AFCA-B718537CF3A2}" sibTransId="{04B94ED7-6BCB-429C-B263-85A26BC857B5}"/>
    <dgm:cxn modelId="{F8AAB94B-0588-4E2C-BC3D-50FFDF7931F0}" type="presOf" srcId="{5045BFE8-7476-4C20-8778-E3683B5E9E13}" destId="{314532A5-105C-4F44-A26A-565BC14E93F1}" srcOrd="0" destOrd="0" presId="urn:microsoft.com/office/officeart/2005/8/layout/pyramid2#5"/>
    <dgm:cxn modelId="{98370937-02AF-4CF4-909C-164D137B679E}" type="presOf" srcId="{8F5F6C69-7954-4476-A59E-B0930F10AE02}" destId="{BC86E700-29BA-48DF-8723-CBA82EC66E58}" srcOrd="0" destOrd="0" presId="urn:microsoft.com/office/officeart/2005/8/layout/pyramid2#5"/>
    <dgm:cxn modelId="{E81B9D2B-C02C-4D5D-839E-EF6D5994D54F}" srcId="{F82BAFAB-76D8-41BB-A446-FA4045440B28}" destId="{5045BFE8-7476-4C20-8778-E3683B5E9E13}" srcOrd="0" destOrd="0" parTransId="{222932A2-6D8F-435B-8075-40E1B3A2763A}" sibTransId="{7F1BDE63-0357-4858-85CF-BB37DBEC6763}"/>
    <dgm:cxn modelId="{951F1C01-C373-4754-8ADF-0438958A29E1}" type="presOf" srcId="{9D5C04CA-13BA-42E4-B134-33FF77FB39DE}" destId="{F25BC164-A560-4F4D-8D56-7216E5A56B36}" srcOrd="0" destOrd="0" presId="urn:microsoft.com/office/officeart/2005/8/layout/pyramid2#5"/>
    <dgm:cxn modelId="{1D915FB1-9551-4DCE-B7B1-9D29C20B2077}" type="presOf" srcId="{F82BAFAB-76D8-41BB-A446-FA4045440B28}" destId="{7AC596A2-6B51-49F3-94E3-9A0C21DEE331}" srcOrd="0" destOrd="0" presId="urn:microsoft.com/office/officeart/2005/8/layout/pyramid2#5"/>
    <dgm:cxn modelId="{0AB37841-C8C3-4457-AE5F-36EC88EE15D6}" srcId="{F82BAFAB-76D8-41BB-A446-FA4045440B28}" destId="{9D5C04CA-13BA-42E4-B134-33FF77FB39DE}" srcOrd="3" destOrd="0" parTransId="{08680C5E-45D6-4609-A895-2DCB9105DEF2}" sibTransId="{4FA5D5CE-A776-4A88-97D3-442B727ACBBB}"/>
    <dgm:cxn modelId="{1227F604-BDB6-4005-A379-FD3D494AA32A}" type="presOf" srcId="{C7B5A22A-FCD0-478D-89EB-73B4A5F9FE6B}" destId="{75770DF9-7299-4F8F-A9BD-E84E8ED74B3F}" srcOrd="0" destOrd="0" presId="urn:microsoft.com/office/officeart/2005/8/layout/pyramid2#5"/>
    <dgm:cxn modelId="{C2DCCE36-B2F6-4CDD-97F1-F0F488DDB8DA}" srcId="{F82BAFAB-76D8-41BB-A446-FA4045440B28}" destId="{C7B5A22A-FCD0-478D-89EB-73B4A5F9FE6B}" srcOrd="1" destOrd="0" parTransId="{8D2CF605-EFBC-44AD-ABF6-1DB6139CC4FB}" sibTransId="{9C129A59-4AE8-48FB-9672-4C7244F66577}"/>
    <dgm:cxn modelId="{322A64D5-0208-4550-AD3F-1C71F74AD09D}" type="presParOf" srcId="{7AC596A2-6B51-49F3-94E3-9A0C21DEE331}" destId="{E92F377F-7D92-4E0B-8FD8-52C39D1B950C}" srcOrd="0" destOrd="0" presId="urn:microsoft.com/office/officeart/2005/8/layout/pyramid2#5"/>
    <dgm:cxn modelId="{58F84A56-D094-446E-AFFA-D126A8F80A70}" type="presParOf" srcId="{7AC596A2-6B51-49F3-94E3-9A0C21DEE331}" destId="{2305834F-4412-4F2D-ADC0-84670C6414EB}" srcOrd="1" destOrd="0" presId="urn:microsoft.com/office/officeart/2005/8/layout/pyramid2#5"/>
    <dgm:cxn modelId="{F9C84136-CD51-4E16-A186-12F2F94E90B1}" type="presParOf" srcId="{2305834F-4412-4F2D-ADC0-84670C6414EB}" destId="{314532A5-105C-4F44-A26A-565BC14E93F1}" srcOrd="0" destOrd="0" presId="urn:microsoft.com/office/officeart/2005/8/layout/pyramid2#5"/>
    <dgm:cxn modelId="{9E25F7D3-15BF-4CC3-9904-6A4A3D86DA26}" type="presParOf" srcId="{2305834F-4412-4F2D-ADC0-84670C6414EB}" destId="{4FEDBE73-27E6-41FF-B8AD-EADCABE51D23}" srcOrd="1" destOrd="0" presId="urn:microsoft.com/office/officeart/2005/8/layout/pyramid2#5"/>
    <dgm:cxn modelId="{7B294E4C-2952-4F25-BCED-107372A06CB4}" type="presParOf" srcId="{2305834F-4412-4F2D-ADC0-84670C6414EB}" destId="{75770DF9-7299-4F8F-A9BD-E84E8ED74B3F}" srcOrd="2" destOrd="0" presId="urn:microsoft.com/office/officeart/2005/8/layout/pyramid2#5"/>
    <dgm:cxn modelId="{3DB41EB2-E837-4154-B445-B896390288FD}" type="presParOf" srcId="{2305834F-4412-4F2D-ADC0-84670C6414EB}" destId="{455CAFC7-0AB2-4B2B-AD63-EE45B32A7305}" srcOrd="3" destOrd="0" presId="urn:microsoft.com/office/officeart/2005/8/layout/pyramid2#5"/>
    <dgm:cxn modelId="{2C1742E6-E5C5-4CD7-9727-368A88C14DA1}" type="presParOf" srcId="{2305834F-4412-4F2D-ADC0-84670C6414EB}" destId="{BC86E700-29BA-48DF-8723-CBA82EC66E58}" srcOrd="4" destOrd="0" presId="urn:microsoft.com/office/officeart/2005/8/layout/pyramid2#5"/>
    <dgm:cxn modelId="{129097AA-EA3A-4DAC-8AE8-7DC4416C51A3}" type="presParOf" srcId="{2305834F-4412-4F2D-ADC0-84670C6414EB}" destId="{68327383-746A-4918-9F53-EE7E7E083E11}" srcOrd="5" destOrd="0" presId="urn:microsoft.com/office/officeart/2005/8/layout/pyramid2#5"/>
    <dgm:cxn modelId="{FB533D7D-7790-4CBB-B452-7FA464B6CD83}" type="presParOf" srcId="{2305834F-4412-4F2D-ADC0-84670C6414EB}" destId="{F25BC164-A560-4F4D-8D56-7216E5A56B36}" srcOrd="6" destOrd="0" presId="urn:microsoft.com/office/officeart/2005/8/layout/pyramid2#5"/>
    <dgm:cxn modelId="{48FA0074-AA02-43B3-AA7A-7132CD007A75}" type="presParOf" srcId="{2305834F-4412-4F2D-ADC0-84670C6414EB}" destId="{C08E12AA-9067-4B44-8B15-1F77891B73E4}" srcOrd="7" destOrd="0" presId="urn:microsoft.com/office/officeart/2005/8/layout/pyramid2#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BA383-F2B7-4399-966F-DF610638ADDB}">
      <dsp:nvSpPr>
        <dsp:cNvPr id="0" name=""/>
        <dsp:cNvSpPr/>
      </dsp:nvSpPr>
      <dsp:spPr>
        <a:xfrm>
          <a:off x="2149984" y="460838"/>
          <a:ext cx="4044889" cy="4044889"/>
        </a:xfrm>
        <a:prstGeom prst="pie">
          <a:avLst>
            <a:gd name="adj1" fmla="val 16200000"/>
            <a:gd name="adj2" fmla="val 2052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牙源性上皮</a:t>
          </a:r>
          <a:endParaRPr lang="zh-CN" altLang="en-US" sz="2000" b="0" kern="1200" dirty="0">
            <a:latin typeface="Times New Roman" panose="02020603050405020304"/>
            <a:ea typeface="微软雅黑" panose="020B0503020204020204" charset="-122"/>
          </a:endParaRPr>
        </a:p>
      </dsp:txBody>
      <dsp:txXfrm>
        <a:off x="4223472" y="1065163"/>
        <a:ext cx="1372373" cy="938992"/>
      </dsp:txXfrm>
    </dsp:sp>
    <dsp:sp modelId="{304D1CA1-406D-43F1-B7F6-174C5F8022F0}">
      <dsp:nvSpPr>
        <dsp:cNvPr id="0" name=""/>
        <dsp:cNvSpPr/>
      </dsp:nvSpPr>
      <dsp:spPr>
        <a:xfrm>
          <a:off x="2172878" y="482738"/>
          <a:ext cx="4044889" cy="4044889"/>
        </a:xfrm>
        <a:prstGeom prst="pie">
          <a:avLst>
            <a:gd name="adj1" fmla="val 20520000"/>
            <a:gd name="adj2" fmla="val 3240000"/>
          </a:avLst>
        </a:prstGeom>
        <a:solidFill>
          <a:schemeClr val="accent5">
            <a:hueOff val="-3245016"/>
            <a:satOff val="1732"/>
            <a:lumOff val="-7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牙源性囊肿上皮</a:t>
          </a:r>
          <a:endParaRPr lang="zh-CN" altLang="en-US" sz="2000" b="0" kern="1200" dirty="0">
            <a:latin typeface="Times New Roman" panose="02020603050405020304"/>
            <a:ea typeface="微软雅黑" panose="020B0503020204020204" charset="-122"/>
          </a:endParaRPr>
        </a:p>
      </dsp:txBody>
      <dsp:txXfrm>
        <a:off x="4816502" y="2312569"/>
        <a:ext cx="1203836" cy="1016037"/>
      </dsp:txXfrm>
    </dsp:sp>
    <dsp:sp modelId="{3E308C36-D9B8-406E-B036-B602DF51771A}">
      <dsp:nvSpPr>
        <dsp:cNvPr id="0" name=""/>
        <dsp:cNvSpPr/>
      </dsp:nvSpPr>
      <dsp:spPr>
        <a:xfrm>
          <a:off x="2172878" y="482738"/>
          <a:ext cx="4044889" cy="4044889"/>
        </a:xfrm>
        <a:prstGeom prst="pie">
          <a:avLst>
            <a:gd name="adj1" fmla="val 3240000"/>
            <a:gd name="adj2" fmla="val 7560000"/>
          </a:avLst>
        </a:prstGeom>
        <a:solidFill>
          <a:schemeClr val="accent5">
            <a:hueOff val="-6490032"/>
            <a:satOff val="3463"/>
            <a:lumOff val="-15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口腔黏膜上皮基底细胞</a:t>
          </a:r>
          <a:endParaRPr lang="zh-CN" altLang="en-US" sz="2000" b="0" kern="1200" dirty="0">
            <a:latin typeface="Times New Roman" panose="02020603050405020304"/>
            <a:ea typeface="微软雅黑" panose="020B0503020204020204" charset="-122"/>
          </a:endParaRPr>
        </a:p>
      </dsp:txBody>
      <dsp:txXfrm>
        <a:off x="3473021" y="3516405"/>
        <a:ext cx="1444603" cy="866762"/>
      </dsp:txXfrm>
    </dsp:sp>
    <dsp:sp modelId="{CB615BF8-12BE-436C-8A4B-EFFA569776D4}">
      <dsp:nvSpPr>
        <dsp:cNvPr id="0" name=""/>
        <dsp:cNvSpPr/>
      </dsp:nvSpPr>
      <dsp:spPr>
        <a:xfrm>
          <a:off x="2172878" y="482738"/>
          <a:ext cx="4044889" cy="4044889"/>
        </a:xfrm>
        <a:prstGeom prst="pie">
          <a:avLst>
            <a:gd name="adj1" fmla="val 7560000"/>
            <a:gd name="adj2" fmla="val 11880000"/>
          </a:avLst>
        </a:prstGeom>
        <a:solidFill>
          <a:schemeClr val="accent5">
            <a:hueOff val="-9735049"/>
            <a:satOff val="5195"/>
            <a:lumOff val="-22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发展中的釉质发育障碍</a:t>
          </a:r>
          <a:endParaRPr lang="zh-CN" altLang="en-US" sz="2000" b="0" kern="1200" dirty="0">
            <a:latin typeface="Times New Roman" panose="02020603050405020304"/>
            <a:ea typeface="微软雅黑" panose="020B0503020204020204" charset="-122"/>
          </a:endParaRPr>
        </a:p>
      </dsp:txBody>
      <dsp:txXfrm>
        <a:off x="2365492" y="2312569"/>
        <a:ext cx="1203836" cy="1016037"/>
      </dsp:txXfrm>
    </dsp:sp>
    <dsp:sp modelId="{89645E7E-8A83-4F55-9BC4-CA6A3C69F851}">
      <dsp:nvSpPr>
        <dsp:cNvPr id="0" name=""/>
        <dsp:cNvSpPr/>
      </dsp:nvSpPr>
      <dsp:spPr>
        <a:xfrm>
          <a:off x="2172878" y="482738"/>
          <a:ext cx="4044889" cy="4044889"/>
        </a:xfrm>
        <a:prstGeom prst="pie">
          <a:avLst>
            <a:gd name="adj1" fmla="val 11880000"/>
            <a:gd name="adj2" fmla="val 16200000"/>
          </a:avLst>
        </a:prstGeom>
        <a:solidFill>
          <a:schemeClr val="accent5">
            <a:hueOff val="-12980065"/>
            <a:satOff val="6926"/>
            <a:lumOff val="-30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异位上皮</a:t>
          </a:r>
          <a:endParaRPr lang="zh-CN" altLang="en-US" sz="2000" b="0" kern="1200" dirty="0">
            <a:latin typeface="Times New Roman" panose="02020603050405020304"/>
            <a:ea typeface="微软雅黑" panose="020B0503020204020204" charset="-122"/>
          </a:endParaRPr>
        </a:p>
      </dsp:txBody>
      <dsp:txXfrm>
        <a:off x="2762758" y="1099102"/>
        <a:ext cx="1372373" cy="938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2262767" y="0"/>
          <a:ext cx="4064000" cy="4064000"/>
        </a:xfrm>
        <a:prstGeom prst="triangl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3400981" y="406796"/>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多房型多见，房差大，切迹</a:t>
          </a:r>
          <a:endParaRPr lang="zh-CN" altLang="en-US" sz="2000" b="0" kern="1200" dirty="0">
            <a:latin typeface="Times New Roman" panose="02020603050405020304"/>
            <a:ea typeface="微软雅黑" panose="020B0503020204020204" charset="-122"/>
          </a:endParaRPr>
        </a:p>
      </dsp:txBody>
      <dsp:txXfrm>
        <a:off x="3436241" y="442056"/>
        <a:ext cx="4358650" cy="651792"/>
      </dsp:txXfrm>
    </dsp:sp>
    <dsp:sp modelId="{75770DF9-7299-4F8F-A9BD-E84E8ED74B3F}">
      <dsp:nvSpPr>
        <dsp:cNvPr id="0" name=""/>
        <dsp:cNvSpPr/>
      </dsp:nvSpPr>
      <dsp:spPr>
        <a:xfrm>
          <a:off x="3400981" y="1219398"/>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11957"/>
              <a:satOff val="-1341"/>
              <a:lumOff val="85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多蜂型</a:t>
          </a:r>
          <a:endParaRPr lang="zh-CN" altLang="en-US" sz="2000" b="0" kern="1200" dirty="0">
            <a:latin typeface="Times New Roman" panose="02020603050405020304"/>
            <a:ea typeface="微软雅黑" panose="020B0503020204020204" charset="-122"/>
          </a:endParaRPr>
        </a:p>
      </dsp:txBody>
      <dsp:txXfrm>
        <a:off x="3436241" y="1254658"/>
        <a:ext cx="4358650" cy="651792"/>
      </dsp:txXfrm>
    </dsp:sp>
    <dsp:sp modelId="{BC86E700-29BA-48DF-8723-CBA82EC66E58}">
      <dsp:nvSpPr>
        <dsp:cNvPr id="0" name=""/>
        <dsp:cNvSpPr/>
      </dsp:nvSpPr>
      <dsp:spPr>
        <a:xfrm>
          <a:off x="3400981" y="2032000"/>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23915"/>
              <a:satOff val="-2683"/>
              <a:lumOff val="171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单房型</a:t>
          </a:r>
          <a:endParaRPr lang="zh-CN" altLang="en-US" sz="2000" b="0" kern="1200" dirty="0">
            <a:latin typeface="Times New Roman" panose="02020603050405020304"/>
            <a:ea typeface="微软雅黑" panose="020B0503020204020204" charset="-122"/>
          </a:endParaRPr>
        </a:p>
      </dsp:txBody>
      <dsp:txXfrm>
        <a:off x="3436241" y="2067260"/>
        <a:ext cx="4358650" cy="651792"/>
      </dsp:txXfrm>
    </dsp:sp>
    <dsp:sp modelId="{F25BC164-A560-4F4D-8D56-7216E5A56B36}">
      <dsp:nvSpPr>
        <dsp:cNvPr id="0" name=""/>
        <dsp:cNvSpPr/>
      </dsp:nvSpPr>
      <dsp:spPr>
        <a:xfrm>
          <a:off x="3400981" y="2844601"/>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局部恶性灶型</a:t>
          </a:r>
          <a:endParaRPr lang="zh-CN" altLang="en-US" sz="2000" b="0" kern="1200" dirty="0">
            <a:latin typeface="Times New Roman" panose="02020603050405020304"/>
            <a:ea typeface="微软雅黑" panose="020B0503020204020204" charset="-122"/>
          </a:endParaRPr>
        </a:p>
      </dsp:txBody>
      <dsp:txXfrm>
        <a:off x="3436241" y="2879861"/>
        <a:ext cx="4358650" cy="6517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1834141" y="0"/>
          <a:ext cx="4064000" cy="4064000"/>
        </a:xfrm>
        <a:prstGeom prst="triangl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2115103" y="406796"/>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骨质膨胀，向唇颊侧生长</a:t>
          </a:r>
          <a:endParaRPr lang="zh-CN" altLang="en-US" sz="2000" b="0" kern="1200" dirty="0">
            <a:latin typeface="Times New Roman" panose="02020603050405020304"/>
            <a:ea typeface="微软雅黑" panose="020B0503020204020204" charset="-122"/>
          </a:endParaRPr>
        </a:p>
      </dsp:txBody>
      <dsp:txXfrm>
        <a:off x="2135252" y="426945"/>
        <a:ext cx="6103376" cy="372451"/>
      </dsp:txXfrm>
    </dsp:sp>
    <dsp:sp modelId="{75770DF9-7299-4F8F-A9BD-E84E8ED74B3F}">
      <dsp:nvSpPr>
        <dsp:cNvPr id="0" name=""/>
        <dsp:cNvSpPr/>
      </dsp:nvSpPr>
      <dsp:spPr>
        <a:xfrm>
          <a:off x="2115103" y="871140"/>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5979"/>
              <a:satOff val="-671"/>
              <a:lumOff val="42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骨皮质破坏消失，以牙槽侧骨质为多</a:t>
          </a:r>
          <a:endParaRPr lang="zh-CN" altLang="en-US" sz="2000" b="0" kern="1200" dirty="0">
            <a:latin typeface="Times New Roman" panose="02020603050405020304"/>
            <a:ea typeface="微软雅黑" panose="020B0503020204020204" charset="-122"/>
          </a:endParaRPr>
        </a:p>
      </dsp:txBody>
      <dsp:txXfrm>
        <a:off x="2135252" y="891289"/>
        <a:ext cx="6103376" cy="372451"/>
      </dsp:txXfrm>
    </dsp:sp>
    <dsp:sp modelId="{BC86E700-29BA-48DF-8723-CBA82EC66E58}">
      <dsp:nvSpPr>
        <dsp:cNvPr id="0" name=""/>
        <dsp:cNvSpPr/>
      </dsp:nvSpPr>
      <dsp:spPr>
        <a:xfrm>
          <a:off x="2115103" y="1335484"/>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11957"/>
              <a:satOff val="-1341"/>
              <a:lumOff val="85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肿瘤内可含或不含牙</a:t>
          </a:r>
          <a:endParaRPr lang="zh-CN" altLang="en-US" sz="2000" b="0" kern="1200" dirty="0">
            <a:latin typeface="Times New Roman" panose="02020603050405020304"/>
            <a:ea typeface="微软雅黑" panose="020B0503020204020204" charset="-122"/>
          </a:endParaRPr>
        </a:p>
      </dsp:txBody>
      <dsp:txXfrm>
        <a:off x="2135252" y="1355633"/>
        <a:ext cx="6103376" cy="372451"/>
      </dsp:txXfrm>
    </dsp:sp>
    <dsp:sp modelId="{F25BC164-A560-4F4D-8D56-7216E5A56B36}">
      <dsp:nvSpPr>
        <dsp:cNvPr id="0" name=""/>
        <dsp:cNvSpPr/>
      </dsp:nvSpPr>
      <dsp:spPr>
        <a:xfrm>
          <a:off x="2115103" y="1799828"/>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牙被肿瘤推移</a:t>
          </a:r>
          <a:endParaRPr lang="zh-CN" altLang="en-US" sz="2000" b="0" kern="1200" dirty="0">
            <a:latin typeface="Times New Roman" panose="02020603050405020304"/>
            <a:ea typeface="微软雅黑" panose="020B0503020204020204" charset="-122"/>
          </a:endParaRPr>
        </a:p>
      </dsp:txBody>
      <dsp:txXfrm>
        <a:off x="2135252" y="1819977"/>
        <a:ext cx="6103376" cy="372451"/>
      </dsp:txXfrm>
    </dsp:sp>
    <dsp:sp modelId="{59422564-BD0F-4D1E-B97E-331804EC35EB}">
      <dsp:nvSpPr>
        <dsp:cNvPr id="0" name=""/>
        <dsp:cNvSpPr/>
      </dsp:nvSpPr>
      <dsp:spPr>
        <a:xfrm>
          <a:off x="2115103" y="2264171"/>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23915"/>
              <a:satOff val="-2683"/>
              <a:lumOff val="171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牙根呈锯齿状吸收</a:t>
          </a:r>
          <a:endParaRPr lang="zh-CN" altLang="en-US" sz="2000" b="0" kern="1200" dirty="0">
            <a:latin typeface="Times New Roman" panose="02020603050405020304"/>
            <a:ea typeface="微软雅黑" panose="020B0503020204020204" charset="-122"/>
          </a:endParaRPr>
        </a:p>
      </dsp:txBody>
      <dsp:txXfrm>
        <a:off x="2135252" y="2284320"/>
        <a:ext cx="6103376" cy="372451"/>
      </dsp:txXfrm>
    </dsp:sp>
    <dsp:sp modelId="{E4057896-408C-4572-85C7-14CC986D1DEF}">
      <dsp:nvSpPr>
        <dsp:cNvPr id="0" name=""/>
        <dsp:cNvSpPr/>
      </dsp:nvSpPr>
      <dsp:spPr>
        <a:xfrm>
          <a:off x="2115103" y="2728515"/>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29893"/>
              <a:satOff val="-3353"/>
              <a:lumOff val="214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根间牙槽骨肿瘤浸润</a:t>
          </a:r>
          <a:endParaRPr lang="zh-CN" altLang="en-US" sz="2000" b="0" kern="1200" dirty="0">
            <a:latin typeface="Times New Roman" panose="02020603050405020304"/>
            <a:ea typeface="微软雅黑" panose="020B0503020204020204" charset="-122"/>
          </a:endParaRPr>
        </a:p>
      </dsp:txBody>
      <dsp:txXfrm>
        <a:off x="2135252" y="2748664"/>
        <a:ext cx="6103376" cy="372451"/>
      </dsp:txXfrm>
    </dsp:sp>
    <dsp:sp modelId="{3EB43E2E-8FCF-4D12-9C02-538751C5DB92}">
      <dsp:nvSpPr>
        <dsp:cNvPr id="0" name=""/>
        <dsp:cNvSpPr/>
      </dsp:nvSpPr>
      <dsp:spPr>
        <a:xfrm>
          <a:off x="2115103" y="3192859"/>
          <a:ext cx="6143674" cy="412749"/>
        </a:xfrm>
        <a:prstGeom prst="round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肿瘤内无钙化灶</a:t>
          </a:r>
          <a:endParaRPr lang="zh-CN" altLang="en-US" sz="2000" b="0" kern="1200" dirty="0">
            <a:latin typeface="Times New Roman" panose="02020603050405020304"/>
            <a:ea typeface="微软雅黑" panose="020B0503020204020204" charset="-122"/>
          </a:endParaRPr>
        </a:p>
      </dsp:txBody>
      <dsp:txXfrm>
        <a:off x="2135252" y="3213008"/>
        <a:ext cx="6103376" cy="3724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2262767" y="0"/>
          <a:ext cx="4064000" cy="4064000"/>
        </a:xfrm>
        <a:prstGeom prst="triangl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3400981" y="406796"/>
          <a:ext cx="4429170" cy="577849"/>
        </a:xfrm>
        <a:prstGeom prst="round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囊液检查</a:t>
          </a:r>
          <a:endParaRPr lang="zh-CN" altLang="en-US" sz="2000" b="0" kern="1200" dirty="0">
            <a:latin typeface="Times New Roman" panose="02020603050405020304"/>
            <a:ea typeface="微软雅黑" panose="020B0503020204020204" charset="-122"/>
          </a:endParaRPr>
        </a:p>
      </dsp:txBody>
      <dsp:txXfrm>
        <a:off x="3429189" y="435004"/>
        <a:ext cx="4372754" cy="521433"/>
      </dsp:txXfrm>
    </dsp:sp>
    <dsp:sp modelId="{75770DF9-7299-4F8F-A9BD-E84E8ED74B3F}">
      <dsp:nvSpPr>
        <dsp:cNvPr id="0" name=""/>
        <dsp:cNvSpPr/>
      </dsp:nvSpPr>
      <dsp:spPr>
        <a:xfrm>
          <a:off x="3403385" y="1052916"/>
          <a:ext cx="4429170" cy="577849"/>
        </a:xfrm>
        <a:prstGeom prst="roundRect">
          <a:avLst/>
        </a:prstGeom>
        <a:solidFill>
          <a:schemeClr val="lt1">
            <a:alpha val="90000"/>
            <a:hueOff val="0"/>
            <a:satOff val="0"/>
            <a:lumOff val="0"/>
            <a:alphaOff val="0"/>
          </a:schemeClr>
        </a:solidFill>
        <a:ln w="25400" cap="flat" cmpd="sng" algn="ctr">
          <a:solidFill>
            <a:schemeClr val="accent2">
              <a:shade val="80000"/>
              <a:hueOff val="-8968"/>
              <a:satOff val="-1006"/>
              <a:lumOff val="64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smtClean="0">
              <a:latin typeface="Times New Roman" panose="02020603050405020304"/>
              <a:ea typeface="微软雅黑" panose="020B0503020204020204" charset="-122"/>
            </a:rPr>
            <a:t>病理检查</a:t>
          </a:r>
          <a:endParaRPr lang="zh-CN" altLang="en-US" sz="2000" b="0" kern="1200" dirty="0">
            <a:latin typeface="Times New Roman" panose="02020603050405020304"/>
            <a:ea typeface="微软雅黑" panose="020B0503020204020204" charset="-122"/>
          </a:endParaRPr>
        </a:p>
      </dsp:txBody>
      <dsp:txXfrm>
        <a:off x="3431593" y="1081124"/>
        <a:ext cx="4372754" cy="521433"/>
      </dsp:txXfrm>
    </dsp:sp>
    <dsp:sp modelId="{BC86E700-29BA-48DF-8723-CBA82EC66E58}">
      <dsp:nvSpPr>
        <dsp:cNvPr id="0" name=""/>
        <dsp:cNvSpPr/>
      </dsp:nvSpPr>
      <dsp:spPr>
        <a:xfrm>
          <a:off x="3400981" y="1706959"/>
          <a:ext cx="4429170" cy="577849"/>
        </a:xfrm>
        <a:prstGeom prst="round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核素</a:t>
          </a:r>
          <a:r>
            <a:rPr lang="en-US" altLang="zh-CN" sz="2000" b="0" kern="1200" baseline="30000" dirty="0" smtClean="0">
              <a:latin typeface="Times New Roman" panose="02020603050405020304"/>
              <a:ea typeface="微软雅黑" panose="020B0503020204020204" charset="-122"/>
            </a:rPr>
            <a:t>99m</a:t>
          </a:r>
          <a:r>
            <a:rPr lang="zh-CN" altLang="en-US" sz="2000" b="0" kern="1200" dirty="0" smtClean="0">
              <a:latin typeface="Times New Roman" panose="02020603050405020304"/>
              <a:ea typeface="微软雅黑" panose="020B0503020204020204" charset="-122"/>
            </a:rPr>
            <a:t>锝检查</a:t>
          </a:r>
          <a:endParaRPr lang="zh-CN" altLang="en-US" sz="2000" b="0" kern="1200" dirty="0">
            <a:latin typeface="Times New Roman" panose="02020603050405020304"/>
            <a:ea typeface="微软雅黑" panose="020B0503020204020204" charset="-122"/>
          </a:endParaRPr>
        </a:p>
      </dsp:txBody>
      <dsp:txXfrm>
        <a:off x="3429189" y="1735167"/>
        <a:ext cx="4372754" cy="521433"/>
      </dsp:txXfrm>
    </dsp:sp>
    <dsp:sp modelId="{F25BC164-A560-4F4D-8D56-7216E5A56B36}">
      <dsp:nvSpPr>
        <dsp:cNvPr id="0" name=""/>
        <dsp:cNvSpPr/>
      </dsp:nvSpPr>
      <dsp:spPr>
        <a:xfrm>
          <a:off x="3400981" y="2357040"/>
          <a:ext cx="4429170" cy="577849"/>
        </a:xfrm>
        <a:prstGeom prst="roundRect">
          <a:avLst/>
        </a:prstGeom>
        <a:solidFill>
          <a:schemeClr val="lt1">
            <a:alpha val="90000"/>
            <a:hueOff val="0"/>
            <a:satOff val="0"/>
            <a:lumOff val="0"/>
            <a:alphaOff val="0"/>
          </a:schemeClr>
        </a:solidFill>
        <a:ln w="25400" cap="flat" cmpd="sng" algn="ctr">
          <a:solidFill>
            <a:schemeClr val="accent2">
              <a:shade val="80000"/>
              <a:hueOff val="-26904"/>
              <a:satOff val="-3018"/>
              <a:lumOff val="19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b="0" kern="1200" smtClean="0">
              <a:latin typeface="Times New Roman" panose="02020603050405020304"/>
              <a:ea typeface="微软雅黑" panose="020B0503020204020204" charset="-122"/>
            </a:rPr>
            <a:t>CT</a:t>
          </a:r>
          <a:r>
            <a:rPr lang="zh-CN" altLang="en-US" sz="2000" b="0" kern="1200" smtClean="0">
              <a:latin typeface="Times New Roman" panose="02020603050405020304"/>
              <a:ea typeface="微软雅黑" panose="020B0503020204020204" charset="-122"/>
            </a:rPr>
            <a:t>检查</a:t>
          </a:r>
          <a:endParaRPr lang="zh-CN" altLang="en-US" sz="2000" b="0" kern="1200" dirty="0">
            <a:latin typeface="Times New Roman" panose="02020603050405020304"/>
            <a:ea typeface="微软雅黑" panose="020B0503020204020204" charset="-122"/>
          </a:endParaRPr>
        </a:p>
      </dsp:txBody>
      <dsp:txXfrm>
        <a:off x="3429189" y="2385248"/>
        <a:ext cx="4372754" cy="521433"/>
      </dsp:txXfrm>
    </dsp:sp>
    <dsp:sp modelId="{D1C91DD0-C632-47C7-A607-DE157DEB019F}">
      <dsp:nvSpPr>
        <dsp:cNvPr id="0" name=""/>
        <dsp:cNvSpPr/>
      </dsp:nvSpPr>
      <dsp:spPr>
        <a:xfrm>
          <a:off x="3403385" y="3007121"/>
          <a:ext cx="4424363" cy="577849"/>
        </a:xfrm>
        <a:prstGeom prst="round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altLang="zh-CN" sz="2000" b="0" kern="1200" dirty="0" smtClean="0">
              <a:latin typeface="Times New Roman" panose="02020603050405020304"/>
              <a:ea typeface="微软雅黑" panose="020B0503020204020204" charset="-122"/>
            </a:rPr>
            <a:t>MRI</a:t>
          </a:r>
          <a:r>
            <a:rPr lang="zh-CN" altLang="en-US" sz="2000" b="0" kern="1200" dirty="0" smtClean="0">
              <a:latin typeface="Times New Roman" panose="02020603050405020304"/>
              <a:ea typeface="微软雅黑" panose="020B0503020204020204" charset="-122"/>
            </a:rPr>
            <a:t>检查</a:t>
          </a:r>
          <a:endParaRPr lang="zh-CN" altLang="en-US" sz="2000" b="0" kern="1200" dirty="0">
            <a:latin typeface="Times New Roman" panose="02020603050405020304"/>
            <a:ea typeface="微软雅黑" panose="020B0503020204020204" charset="-122"/>
          </a:endParaRPr>
        </a:p>
      </dsp:txBody>
      <dsp:txXfrm>
        <a:off x="3431593" y="3035329"/>
        <a:ext cx="4367947" cy="521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1975816" y="0"/>
          <a:ext cx="4064000" cy="4064000"/>
        </a:xfrm>
        <a:prstGeom prst="triangl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2540130" y="406796"/>
          <a:ext cx="5576972" cy="577849"/>
        </a:xfrm>
        <a:prstGeom prst="round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手术切除</a:t>
          </a:r>
          <a:endParaRPr lang="zh-CN" altLang="en-US" sz="2000" b="0" kern="1200" dirty="0">
            <a:latin typeface="Times New Roman" panose="02020603050405020304"/>
            <a:ea typeface="微软雅黑" panose="020B0503020204020204" charset="-122"/>
          </a:endParaRPr>
        </a:p>
      </dsp:txBody>
      <dsp:txXfrm>
        <a:off x="2568338" y="435004"/>
        <a:ext cx="5520556" cy="521433"/>
      </dsp:txXfrm>
    </dsp:sp>
    <dsp:sp modelId="{75770DF9-7299-4F8F-A9BD-E84E8ED74B3F}">
      <dsp:nvSpPr>
        <dsp:cNvPr id="0" name=""/>
        <dsp:cNvSpPr/>
      </dsp:nvSpPr>
      <dsp:spPr>
        <a:xfrm>
          <a:off x="2542534" y="1052916"/>
          <a:ext cx="5576972" cy="577849"/>
        </a:xfrm>
        <a:prstGeom prst="roundRect">
          <a:avLst/>
        </a:prstGeom>
        <a:solidFill>
          <a:schemeClr val="lt1">
            <a:alpha val="90000"/>
            <a:hueOff val="0"/>
            <a:satOff val="0"/>
            <a:lumOff val="0"/>
            <a:alphaOff val="0"/>
          </a:schemeClr>
        </a:solidFill>
        <a:ln w="25400" cap="flat" cmpd="sng" algn="ctr">
          <a:solidFill>
            <a:schemeClr val="accent2">
              <a:shade val="80000"/>
              <a:hueOff val="-8968"/>
              <a:satOff val="-1006"/>
              <a:lumOff val="64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一般行囊内摘除术</a:t>
          </a:r>
          <a:endParaRPr lang="zh-CN" altLang="en-US" sz="2000" b="0" kern="1200" dirty="0">
            <a:latin typeface="Times New Roman" panose="02020603050405020304"/>
            <a:ea typeface="微软雅黑" panose="020B0503020204020204" charset="-122"/>
          </a:endParaRPr>
        </a:p>
      </dsp:txBody>
      <dsp:txXfrm>
        <a:off x="2570742" y="1081124"/>
        <a:ext cx="5520556" cy="521433"/>
      </dsp:txXfrm>
    </dsp:sp>
    <dsp:sp modelId="{BC86E700-29BA-48DF-8723-CBA82EC66E58}">
      <dsp:nvSpPr>
        <dsp:cNvPr id="0" name=""/>
        <dsp:cNvSpPr/>
      </dsp:nvSpPr>
      <dsp:spPr>
        <a:xfrm>
          <a:off x="2540130" y="1706959"/>
          <a:ext cx="5576972" cy="577849"/>
        </a:xfrm>
        <a:prstGeom prst="roundRect">
          <a:avLst/>
        </a:prstGeom>
        <a:solidFill>
          <a:schemeClr val="lt1">
            <a:alpha val="90000"/>
            <a:hueOff val="0"/>
            <a:satOff val="0"/>
            <a:lumOff val="0"/>
            <a:alphaOff val="0"/>
          </a:schemeClr>
        </a:solidFill>
        <a:ln w="25400" cap="flat" cmpd="sng" algn="ctr">
          <a:solidFill>
            <a:schemeClr val="accent2">
              <a:shade val="80000"/>
              <a:hueOff val="-17936"/>
              <a:satOff val="-2012"/>
              <a:lumOff val="128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重要神经沿纵轴细心分离</a:t>
          </a:r>
          <a:endParaRPr lang="zh-CN" altLang="en-US" sz="2000" b="0" kern="1200" dirty="0">
            <a:latin typeface="Times New Roman" panose="02020603050405020304"/>
            <a:ea typeface="微软雅黑" panose="020B0503020204020204" charset="-122"/>
          </a:endParaRPr>
        </a:p>
      </dsp:txBody>
      <dsp:txXfrm>
        <a:off x="2568338" y="1735167"/>
        <a:ext cx="5520556" cy="521433"/>
      </dsp:txXfrm>
    </dsp:sp>
    <dsp:sp modelId="{F25BC164-A560-4F4D-8D56-7216E5A56B36}">
      <dsp:nvSpPr>
        <dsp:cNvPr id="0" name=""/>
        <dsp:cNvSpPr/>
      </dsp:nvSpPr>
      <dsp:spPr>
        <a:xfrm>
          <a:off x="2540130" y="2357040"/>
          <a:ext cx="5576972" cy="577849"/>
        </a:xfrm>
        <a:prstGeom prst="roundRect">
          <a:avLst/>
        </a:prstGeom>
        <a:solidFill>
          <a:schemeClr val="lt1">
            <a:alpha val="90000"/>
            <a:hueOff val="0"/>
            <a:satOff val="0"/>
            <a:lumOff val="0"/>
            <a:alphaOff val="0"/>
          </a:schemeClr>
        </a:solidFill>
        <a:ln w="25400" cap="flat" cmpd="sng" algn="ctr">
          <a:solidFill>
            <a:schemeClr val="accent2">
              <a:shade val="80000"/>
              <a:hueOff val="-26904"/>
              <a:satOff val="-3018"/>
              <a:lumOff val="19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贸然切断神经，可致功能障碍</a:t>
          </a:r>
          <a:endParaRPr lang="zh-CN" altLang="en-US" sz="2000" b="0" kern="1200" dirty="0">
            <a:latin typeface="Times New Roman" panose="02020603050405020304"/>
            <a:ea typeface="微软雅黑" panose="020B0503020204020204" charset="-122"/>
          </a:endParaRPr>
        </a:p>
      </dsp:txBody>
      <dsp:txXfrm>
        <a:off x="2568338" y="2385248"/>
        <a:ext cx="5520556" cy="521433"/>
      </dsp:txXfrm>
    </dsp:sp>
    <dsp:sp modelId="{D1C91DD0-C632-47C7-A607-DE157DEB019F}">
      <dsp:nvSpPr>
        <dsp:cNvPr id="0" name=""/>
        <dsp:cNvSpPr/>
      </dsp:nvSpPr>
      <dsp:spPr>
        <a:xfrm>
          <a:off x="2546127" y="2992430"/>
          <a:ext cx="5570896" cy="577849"/>
        </a:xfrm>
        <a:prstGeom prst="round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必要时行神经吻合术或移植术</a:t>
          </a:r>
          <a:endParaRPr lang="zh-CN" altLang="en-US" sz="2000" b="0" kern="1200" dirty="0">
            <a:latin typeface="Times New Roman" panose="02020603050405020304"/>
            <a:ea typeface="微软雅黑" panose="020B0503020204020204" charset="-122"/>
          </a:endParaRPr>
        </a:p>
      </dsp:txBody>
      <dsp:txXfrm>
        <a:off x="2574335" y="3020638"/>
        <a:ext cx="5514480" cy="5214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F377F-7D92-4E0B-8FD8-52C39D1B950C}">
      <dsp:nvSpPr>
        <dsp:cNvPr id="0" name=""/>
        <dsp:cNvSpPr/>
      </dsp:nvSpPr>
      <dsp:spPr>
        <a:xfrm>
          <a:off x="2262767" y="0"/>
          <a:ext cx="4064000" cy="4064000"/>
        </a:xfrm>
        <a:prstGeom prst="triangl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532A5-105C-4F44-A26A-565BC14E93F1}">
      <dsp:nvSpPr>
        <dsp:cNvPr id="0" name=""/>
        <dsp:cNvSpPr/>
      </dsp:nvSpPr>
      <dsp:spPr>
        <a:xfrm>
          <a:off x="3400981" y="406796"/>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能全部切除而对功能影响不大者，早期手术切除</a:t>
          </a:r>
          <a:endParaRPr lang="zh-CN" altLang="en-US" sz="2000" b="0" kern="1200" dirty="0">
            <a:latin typeface="Times New Roman" panose="02020603050405020304"/>
            <a:ea typeface="微软雅黑" panose="020B0503020204020204" charset="-122"/>
          </a:endParaRPr>
        </a:p>
      </dsp:txBody>
      <dsp:txXfrm>
        <a:off x="3436241" y="442056"/>
        <a:ext cx="4358650" cy="651792"/>
      </dsp:txXfrm>
    </dsp:sp>
    <dsp:sp modelId="{75770DF9-7299-4F8F-A9BD-E84E8ED74B3F}">
      <dsp:nvSpPr>
        <dsp:cNvPr id="0" name=""/>
        <dsp:cNvSpPr/>
      </dsp:nvSpPr>
      <dsp:spPr>
        <a:xfrm>
          <a:off x="3400981" y="1219398"/>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11957"/>
              <a:satOff val="-1341"/>
              <a:lumOff val="85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不能全部切除或切除后对功能影响大者，在青春期后作部分修整</a:t>
          </a:r>
          <a:endParaRPr lang="zh-CN" altLang="en-US" sz="2000" b="0" kern="1200" dirty="0">
            <a:latin typeface="Times New Roman" panose="02020603050405020304"/>
            <a:ea typeface="微软雅黑" panose="020B0503020204020204" charset="-122"/>
          </a:endParaRPr>
        </a:p>
      </dsp:txBody>
      <dsp:txXfrm>
        <a:off x="3436241" y="1254658"/>
        <a:ext cx="4358650" cy="651792"/>
      </dsp:txXfrm>
    </dsp:sp>
    <dsp:sp modelId="{BC86E700-29BA-48DF-8723-CBA82EC66E58}">
      <dsp:nvSpPr>
        <dsp:cNvPr id="0" name=""/>
        <dsp:cNvSpPr/>
      </dsp:nvSpPr>
      <dsp:spPr>
        <a:xfrm>
          <a:off x="3400981" y="2032000"/>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23915"/>
              <a:satOff val="-2683"/>
              <a:lumOff val="171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肿瘤巨大伴严重畸形及功能障碍，或反复感染者，行颌骨切除术</a:t>
          </a:r>
          <a:endParaRPr lang="zh-CN" altLang="en-US" sz="2000" b="0" kern="1200" dirty="0">
            <a:latin typeface="Times New Roman" panose="02020603050405020304"/>
            <a:ea typeface="微软雅黑" panose="020B0503020204020204" charset="-122"/>
          </a:endParaRPr>
        </a:p>
      </dsp:txBody>
      <dsp:txXfrm>
        <a:off x="3436241" y="2067260"/>
        <a:ext cx="4358650" cy="651792"/>
      </dsp:txXfrm>
    </dsp:sp>
    <dsp:sp modelId="{F25BC164-A560-4F4D-8D56-7216E5A56B36}">
      <dsp:nvSpPr>
        <dsp:cNvPr id="0" name=""/>
        <dsp:cNvSpPr/>
      </dsp:nvSpPr>
      <dsp:spPr>
        <a:xfrm>
          <a:off x="3400981" y="2844601"/>
          <a:ext cx="4429170" cy="722312"/>
        </a:xfrm>
        <a:prstGeom prst="roundRect">
          <a:avLst/>
        </a:prstGeom>
        <a:solidFill>
          <a:schemeClr val="lt1">
            <a:alpha val="90000"/>
            <a:hueOff val="0"/>
            <a:satOff val="0"/>
            <a:lumOff val="0"/>
            <a:alphaOff val="0"/>
          </a:schemeClr>
        </a:solidFill>
        <a:ln w="25400" cap="flat" cmpd="sng" algn="ctr">
          <a:solidFill>
            <a:schemeClr val="accent2">
              <a:shade val="80000"/>
              <a:hueOff val="-35872"/>
              <a:satOff val="-4024"/>
              <a:lumOff val="25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0" kern="1200" dirty="0" smtClean="0">
              <a:latin typeface="Times New Roman" panose="02020603050405020304"/>
              <a:ea typeface="微软雅黑" panose="020B0503020204020204" charset="-122"/>
            </a:rPr>
            <a:t>颌骨切除后即刻重建缺损</a:t>
          </a:r>
          <a:endParaRPr lang="zh-CN" altLang="en-US" sz="2000" b="0" kern="1200" dirty="0">
            <a:latin typeface="Times New Roman" panose="02020603050405020304"/>
            <a:ea typeface="微软雅黑" panose="020B0503020204020204" charset="-122"/>
          </a:endParaRPr>
        </a:p>
      </dsp:txBody>
      <dsp:txXfrm>
        <a:off x="3436241" y="2879861"/>
        <a:ext cx="4358650" cy="651792"/>
      </dsp:txXfrm>
    </dsp:sp>
  </dsp:spTree>
</dsp:drawing>
</file>

<file path=ppt/diagrams/layout1.xml><?xml version="1.0" encoding="utf-8"?>
<dgm:layoutDef xmlns:dgm="http://schemas.openxmlformats.org/drawingml/2006/diagram" xmlns:a="http://schemas.openxmlformats.org/drawingml/2006/main" uniqueId="urn:microsoft.com/office/officeart/2005/8/layout/chart3#1">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art3#2">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yramid2#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pyramid2#3">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pyramid2#4">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pyramid2#5">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2020/10/31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624246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F3C54-9F6E-48AA-BA5B-E2F1FFE29284}" type="datetimeFigureOut">
              <a:rPr lang="zh-CN" altLang="en-US" smtClean="0"/>
              <a:t>2020/10/31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E0B0B-8F3B-428A-9BF6-46EAA886F70D}" type="slidenum">
              <a:rPr lang="zh-CN" altLang="en-US" smtClean="0"/>
              <a:t>‹#›</a:t>
            </a:fld>
            <a:endParaRPr lang="zh-CN" altLang="en-US"/>
          </a:p>
        </p:txBody>
      </p:sp>
    </p:spTree>
    <p:extLst>
      <p:ext uri="{BB962C8B-B14F-4D97-AF65-F5344CB8AC3E}">
        <p14:creationId xmlns:p14="http://schemas.microsoft.com/office/powerpoint/2010/main" val="184452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5D4CBFA8-12D0-4410-80AE-2125B00AAE11}" type="slidenum">
              <a:rPr lang="zh-CN" altLang="en-US" sz="1200">
                <a:latin typeface="Arial" panose="020B0604020202020204" pitchFamily="34" charset="0"/>
              </a:rPr>
              <a:t>14</a:t>
            </a:fld>
            <a:endParaRPr lang="zh-CN" altLang="en-US" sz="120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25E4B52-30C6-4345-8D4E-A3637805C063}" type="slidenum">
              <a:rPr lang="zh-CN" altLang="en-US" sz="1200">
                <a:latin typeface="Arial" panose="020B0604020202020204" pitchFamily="34" charset="0"/>
              </a:rPr>
              <a:t>25</a:t>
            </a:fld>
            <a:endParaRPr lang="zh-CN" altLang="en-US" sz="12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8D9A2F8-FBED-45A6-9CD7-3DB7DF360888}" type="slidenum">
              <a:rPr lang="zh-CN" altLang="en-US" sz="1200">
                <a:latin typeface="Arial" panose="020B0604020202020204" pitchFamily="34" charset="0"/>
              </a:rPr>
              <a:t>26</a:t>
            </a:fld>
            <a:endParaRPr lang="zh-CN" altLang="en-US" sz="12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A87AE34-83D5-4227-81E4-DC9431EE8D1D}" type="slidenum">
              <a:rPr lang="zh-CN" altLang="en-US" sz="1200">
                <a:latin typeface="Arial" panose="020B0604020202020204" pitchFamily="34" charset="0"/>
              </a:rPr>
              <a:t>27</a:t>
            </a:fld>
            <a:endParaRPr lang="zh-CN" altLang="en-US" sz="12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A6DB09D-6088-488B-8F45-57CF78E7064A}" type="slidenum">
              <a:rPr lang="zh-CN" altLang="en-US" sz="1200">
                <a:latin typeface="Arial" panose="020B0604020202020204" pitchFamily="34" charset="0"/>
              </a:rPr>
              <a:t>28</a:t>
            </a:fld>
            <a:endParaRPr lang="zh-CN" altLang="en-US" sz="12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C520FCE-4A20-4952-B96C-1973F25A56B2}" type="slidenum">
              <a:rPr lang="zh-CN" altLang="en-US" sz="1200">
                <a:latin typeface="Arial" panose="020B0604020202020204" pitchFamily="34" charset="0"/>
              </a:rPr>
              <a:t>29</a:t>
            </a:fld>
            <a:endParaRPr lang="zh-CN" altLang="en-US" sz="12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E80A7CC-061F-4CC4-AE8C-D05E651FE095}" type="slidenum">
              <a:rPr lang="zh-CN" altLang="en-US" sz="1200">
                <a:latin typeface="Arial" panose="020B0604020202020204" pitchFamily="34" charset="0"/>
              </a:rPr>
              <a:t>30</a:t>
            </a:fld>
            <a:endParaRPr lang="zh-CN" altLang="en-US" sz="12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B8B192C-4FA3-455A-923A-5CED3D732609}" type="slidenum">
              <a:rPr lang="zh-CN" altLang="en-US" sz="1200">
                <a:latin typeface="Arial" panose="020B0604020202020204" pitchFamily="34" charset="0"/>
              </a:rPr>
              <a:t>31</a:t>
            </a:fld>
            <a:endParaRPr lang="zh-CN" altLang="en-US" sz="120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9E725BC-D410-49F8-AC4F-E1E62BBE92CF}" type="slidenum">
              <a:rPr lang="zh-CN" altLang="en-US" sz="1200">
                <a:latin typeface="Arial" panose="020B0604020202020204" pitchFamily="34" charset="0"/>
              </a:rPr>
              <a:t>32</a:t>
            </a:fld>
            <a:endParaRPr lang="zh-CN" altLang="en-US" sz="120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6247EA4-1DE7-4F90-A4E1-98D70F3C8379}" type="slidenum">
              <a:rPr lang="zh-CN" altLang="en-US" sz="1200">
                <a:latin typeface="Arial" panose="020B0604020202020204" pitchFamily="34" charset="0"/>
              </a:rPr>
              <a:t>33</a:t>
            </a:fld>
            <a:endParaRPr lang="zh-CN" altLang="en-US" sz="12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10E8CC6-DC0C-4333-A91A-FD7874F98ADE}" type="slidenum">
              <a:rPr lang="zh-CN" altLang="en-US" sz="1200">
                <a:latin typeface="Arial" panose="020B0604020202020204" pitchFamily="34" charset="0"/>
              </a:rPr>
              <a:t>34</a:t>
            </a:fld>
            <a:endParaRPr lang="zh-CN" altLang="en-US" sz="12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A547FC9-7BE8-4D48-8343-84D570D11EBB}" type="slidenum">
              <a:rPr lang="zh-CN" altLang="en-US" sz="1200">
                <a:latin typeface="Arial" panose="020B0604020202020204" pitchFamily="34" charset="0"/>
              </a:rPr>
              <a:t>15</a:t>
            </a:fld>
            <a:endParaRPr lang="zh-CN" altLang="en-US"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957B8F5-E0E9-4F6E-8882-63567AF32A72}" type="slidenum">
              <a:rPr lang="zh-CN" altLang="en-US" sz="1200">
                <a:latin typeface="Arial" panose="020B0604020202020204" pitchFamily="34" charset="0"/>
              </a:rPr>
              <a:t>35</a:t>
            </a:fld>
            <a:endParaRPr lang="zh-CN" altLang="en-US" sz="12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03E6958-65AF-433C-B335-899EA3944B78}" type="slidenum">
              <a:rPr lang="zh-CN" altLang="en-US" sz="1200">
                <a:latin typeface="Arial" panose="020B0604020202020204" pitchFamily="34" charset="0"/>
              </a:rPr>
              <a:t>36</a:t>
            </a:fld>
            <a:endParaRPr lang="zh-CN" altLang="en-US" sz="120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79EEF781-D93E-410E-AB14-F437727B7424}" type="slidenum">
              <a:rPr lang="zh-CN" altLang="en-US" sz="1200">
                <a:latin typeface="Arial" panose="020B0604020202020204" pitchFamily="34" charset="0"/>
              </a:rPr>
              <a:t>37</a:t>
            </a:fld>
            <a:endParaRPr lang="zh-CN" altLang="en-US" sz="12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EA34B08-09FC-4842-B0E4-B42F40B9D74C}" type="slidenum">
              <a:rPr lang="zh-CN" altLang="en-US" sz="1200">
                <a:latin typeface="Arial" panose="020B0604020202020204" pitchFamily="34" charset="0"/>
              </a:rPr>
              <a:t>38</a:t>
            </a:fld>
            <a:endParaRPr lang="zh-CN" altLang="en-US" sz="12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7101BC82-34BE-46EE-B836-BC5C5BA7C501}" type="slidenum">
              <a:rPr lang="zh-CN" altLang="en-US" sz="1200">
                <a:latin typeface="Arial" panose="020B0604020202020204" pitchFamily="34" charset="0"/>
              </a:rPr>
              <a:t>39</a:t>
            </a:fld>
            <a:endParaRPr lang="zh-CN" altLang="en-US" sz="12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28F9C7F-3A68-406E-818F-51AAA7CB1960}" type="slidenum">
              <a:rPr lang="zh-CN" altLang="en-US" sz="1200">
                <a:latin typeface="Arial" panose="020B0604020202020204" pitchFamily="34" charset="0"/>
              </a:rPr>
              <a:t>40</a:t>
            </a:fld>
            <a:endParaRPr lang="zh-CN" altLang="en-US" sz="120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B282C6A-FC62-4906-AB54-36FAC08DD4EF}" type="slidenum">
              <a:rPr lang="zh-CN" altLang="en-US" sz="1200">
                <a:latin typeface="Arial" panose="020B0604020202020204" pitchFamily="34" charset="0"/>
              </a:rPr>
              <a:t>41</a:t>
            </a:fld>
            <a:endParaRPr lang="zh-CN" altLang="en-US" sz="12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923DFBC-D7FE-4ACB-A64E-B4B9E55F9C43}" type="slidenum">
              <a:rPr lang="zh-CN" altLang="en-US" sz="1200">
                <a:latin typeface="Arial" panose="020B0604020202020204" pitchFamily="34" charset="0"/>
              </a:rPr>
              <a:t>42</a:t>
            </a:fld>
            <a:endParaRPr lang="zh-CN" altLang="en-US" sz="120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26ED93A-5B5F-4E1D-8A5B-EDB26D7BB846}" type="slidenum">
              <a:rPr lang="zh-CN" altLang="en-US" sz="1200">
                <a:latin typeface="Arial" panose="020B0604020202020204" pitchFamily="34" charset="0"/>
              </a:rPr>
              <a:t>43</a:t>
            </a:fld>
            <a:endParaRPr lang="zh-CN" altLang="en-US" sz="120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AF4EA10-2867-47BD-8CD7-43960031A623}" type="slidenum">
              <a:rPr lang="zh-CN" altLang="en-US" sz="1200">
                <a:latin typeface="Arial" panose="020B0604020202020204" pitchFamily="34" charset="0"/>
              </a:rPr>
              <a:t>44</a:t>
            </a:fld>
            <a:endParaRPr lang="zh-CN" altLang="en-US" sz="12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2C77B9D-E1F6-4AA2-B49E-8F560135C6C2}" type="slidenum">
              <a:rPr lang="zh-CN" altLang="en-US" sz="1200">
                <a:latin typeface="Arial" panose="020B0604020202020204" pitchFamily="34" charset="0"/>
              </a:rPr>
              <a:t>16</a:t>
            </a:fld>
            <a:endParaRPr lang="zh-CN" altLang="en-US" sz="12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4117B66-275A-4871-937F-89E1FF58A268}" type="slidenum">
              <a:rPr lang="zh-CN" altLang="en-US" sz="1200">
                <a:latin typeface="Arial" panose="020B0604020202020204" pitchFamily="34" charset="0"/>
              </a:rPr>
              <a:t>45</a:t>
            </a:fld>
            <a:endParaRPr lang="zh-CN" altLang="en-US" sz="120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A87408B-9937-4F03-8109-33A0203D36CE}" type="slidenum">
              <a:rPr lang="zh-CN" altLang="en-US" sz="1200">
                <a:latin typeface="Arial" panose="020B0604020202020204" pitchFamily="34" charset="0"/>
              </a:rPr>
              <a:t>46</a:t>
            </a:fld>
            <a:endParaRPr lang="zh-CN" altLang="en-US" sz="120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3DF98B02-650A-4F97-9139-11068B28EB11}" type="slidenum">
              <a:rPr lang="zh-CN" altLang="en-US" sz="1200">
                <a:latin typeface="Arial" panose="020B0604020202020204" pitchFamily="34" charset="0"/>
              </a:rPr>
              <a:t>47</a:t>
            </a:fld>
            <a:endParaRPr lang="zh-CN" altLang="en-US" sz="120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1F31737-E6AB-49D4-B315-77952701BFF2}" type="slidenum">
              <a:rPr lang="zh-CN" altLang="en-US" sz="1200">
                <a:latin typeface="Arial" panose="020B0604020202020204" pitchFamily="34" charset="0"/>
              </a:rPr>
              <a:t>48</a:t>
            </a:fld>
            <a:endParaRPr lang="zh-CN" altLang="en-US" sz="120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C264B0C-F0B3-4B02-A0CA-3A6076E2E777}" type="slidenum">
              <a:rPr lang="zh-CN" altLang="en-US" sz="1200">
                <a:latin typeface="Arial" panose="020B0604020202020204" pitchFamily="34" charset="0"/>
              </a:rPr>
              <a:t>49</a:t>
            </a:fld>
            <a:endParaRPr lang="zh-CN" altLang="en-US" sz="120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9D501537-9B13-4FDC-8A0C-FF6C3D73AEC2}" type="slidenum">
              <a:rPr lang="zh-CN" altLang="en-US" sz="1200">
                <a:latin typeface="Arial" panose="020B0604020202020204" pitchFamily="34" charset="0"/>
              </a:rPr>
              <a:t>50</a:t>
            </a:fld>
            <a:endParaRPr lang="zh-CN" altLang="en-US" sz="120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8904BB0F-B6B1-4BE7-B8D7-7DB78794515A}" type="slidenum">
              <a:rPr lang="zh-CN" altLang="en-US" sz="1200">
                <a:latin typeface="Arial" panose="020B0604020202020204" pitchFamily="34" charset="0"/>
              </a:rPr>
              <a:t>51</a:t>
            </a:fld>
            <a:endParaRPr lang="zh-CN" altLang="en-US" sz="120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2579B69-0885-4E38-9A98-29336502AE0D}" type="slidenum">
              <a:rPr lang="zh-CN" altLang="en-US" sz="1200">
                <a:latin typeface="Arial" panose="020B0604020202020204" pitchFamily="34" charset="0"/>
              </a:rPr>
              <a:t>52</a:t>
            </a:fld>
            <a:endParaRPr lang="zh-CN" altLang="en-US" sz="120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D85C8B18-192B-4C80-AC3C-D0B027738F04}" type="slidenum">
              <a:rPr lang="zh-CN" altLang="en-US" sz="1200">
                <a:latin typeface="Arial" panose="020B0604020202020204" pitchFamily="34" charset="0"/>
              </a:rPr>
              <a:t>53</a:t>
            </a:fld>
            <a:endParaRPr lang="zh-CN" altLang="en-US" sz="120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3C07F58-1D42-4611-AE6A-F7018DDE9A7F}" type="slidenum">
              <a:rPr lang="zh-CN" altLang="en-US" sz="1200">
                <a:latin typeface="Arial" panose="020B0604020202020204" pitchFamily="34" charset="0"/>
              </a:rPr>
              <a:t>54</a:t>
            </a:fld>
            <a:endParaRPr lang="zh-CN" altLang="en-US" sz="12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0B39DDE-E5AA-4EE3-B7B1-6173C3FE92E4}" type="slidenum">
              <a:rPr lang="zh-CN" altLang="en-US" sz="1200">
                <a:latin typeface="Arial" panose="020B0604020202020204" pitchFamily="34" charset="0"/>
              </a:rPr>
              <a:t>17</a:t>
            </a:fld>
            <a:endParaRPr lang="zh-CN" altLang="en-US" sz="12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ED90A5E4-FA7B-48C8-9BB5-E4630AABE16F}" type="slidenum">
              <a:rPr lang="zh-CN" altLang="en-US" sz="1200">
                <a:latin typeface="Arial" panose="020B0604020202020204" pitchFamily="34" charset="0"/>
              </a:rPr>
              <a:t>55</a:t>
            </a:fld>
            <a:endParaRPr lang="zh-CN" altLang="en-US" sz="12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45F2E9F5-4A04-4AC2-981F-1A11283C62F9}" type="slidenum">
              <a:rPr lang="zh-CN" altLang="en-US" sz="1200">
                <a:latin typeface="Arial" panose="020B0604020202020204" pitchFamily="34" charset="0"/>
              </a:rPr>
              <a:t>56</a:t>
            </a:fld>
            <a:endParaRPr lang="zh-CN" altLang="en-US" sz="12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3F33E71-2459-443B-9DFA-A03F966F240E}" type="slidenum">
              <a:rPr lang="zh-CN" altLang="en-US" sz="1200">
                <a:latin typeface="Arial" panose="020B0604020202020204" pitchFamily="34" charset="0"/>
              </a:rPr>
              <a:t>57</a:t>
            </a:fld>
            <a:endParaRPr lang="zh-CN" altLang="en-US" sz="120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AC8D687B-60C7-48FF-A0BA-100F4B61E0BC}" type="slidenum">
              <a:rPr lang="zh-CN" altLang="en-US" sz="1200">
                <a:latin typeface="Arial" panose="020B0604020202020204" pitchFamily="34" charset="0"/>
              </a:rPr>
              <a:t>58</a:t>
            </a:fld>
            <a:endParaRPr lang="zh-CN" altLang="en-US" sz="120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6654F912-B29E-47B7-9D88-A38455A4CA3F}" type="slidenum">
              <a:rPr lang="zh-CN" altLang="en-US" sz="1200">
                <a:latin typeface="Arial" panose="020B0604020202020204" pitchFamily="34" charset="0"/>
              </a:rPr>
              <a:t>59</a:t>
            </a:fld>
            <a:endParaRPr lang="zh-CN" altLang="en-US" sz="120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07326ACC-7FDB-484E-B25D-E5A02AD9989C}" type="slidenum">
              <a:rPr lang="zh-CN" altLang="en-US" sz="1200">
                <a:latin typeface="Arial" panose="020B0604020202020204" pitchFamily="34" charset="0"/>
              </a:rPr>
              <a:t>60</a:t>
            </a:fld>
            <a:endParaRPr lang="zh-CN" altLang="en-US" sz="120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1182A4DE-C1D5-4A6D-9168-E72CB2855415}" type="slidenum">
              <a:rPr lang="zh-CN" altLang="en-US" sz="1200">
                <a:latin typeface="Arial" panose="020B0604020202020204" pitchFamily="34" charset="0"/>
              </a:rPr>
              <a:t>61</a:t>
            </a:fld>
            <a:endParaRPr lang="zh-CN" altLang="en-US" sz="120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4FFD66A7-B682-4D90-A218-D1677A29C17F}" type="slidenum">
              <a:rPr lang="zh-CN" altLang="en-US" sz="1200">
                <a:solidFill>
                  <a:schemeClr val="accent1"/>
                </a:solidFill>
                <a:latin typeface="Arial" panose="020B0604020202020204" pitchFamily="34" charset="0"/>
                <a:ea typeface="楷体_GB2312" pitchFamily="49" charset="-122"/>
              </a:rPr>
              <a:t>62</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EA6DDFA5-3CAB-4BDC-8D83-2978838D3DEB}" type="slidenum">
              <a:rPr lang="zh-CN" altLang="en-US" sz="1200">
                <a:solidFill>
                  <a:schemeClr val="accent1"/>
                </a:solidFill>
                <a:latin typeface="Arial" panose="020B0604020202020204" pitchFamily="34" charset="0"/>
                <a:ea typeface="楷体_GB2312" pitchFamily="49" charset="-122"/>
              </a:rPr>
              <a:t>63</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54F3C8A8-B715-49A6-BE43-0DBA09C6E9CB}" type="slidenum">
              <a:rPr lang="zh-CN" altLang="en-US" sz="1200">
                <a:solidFill>
                  <a:schemeClr val="accent1"/>
                </a:solidFill>
                <a:latin typeface="Arial" panose="020B0604020202020204" pitchFamily="34" charset="0"/>
                <a:ea typeface="楷体_GB2312" pitchFamily="49" charset="-122"/>
              </a:rPr>
              <a:t>64</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6277A11-4496-419B-9A3E-A221E5FA5DA2}" type="slidenum">
              <a:rPr lang="zh-CN" altLang="en-US" sz="1200">
                <a:latin typeface="Arial" panose="020B0604020202020204" pitchFamily="34" charset="0"/>
              </a:rPr>
              <a:t>19</a:t>
            </a:fld>
            <a:endParaRPr lang="zh-CN" altLang="en-US" sz="120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0869E3E8-F0E7-489A-AA91-FE22FB7A4B15}" type="slidenum">
              <a:rPr lang="zh-CN" altLang="en-US" sz="1200">
                <a:solidFill>
                  <a:schemeClr val="accent1"/>
                </a:solidFill>
                <a:latin typeface="Arial" panose="020B0604020202020204" pitchFamily="34" charset="0"/>
                <a:ea typeface="楷体_GB2312" pitchFamily="49" charset="-122"/>
              </a:rPr>
              <a:t>65</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0CB2F4BD-719C-4FAD-8CD1-CEA5BF19BF51}" type="slidenum">
              <a:rPr lang="zh-CN" altLang="en-US" sz="1200">
                <a:solidFill>
                  <a:schemeClr val="accent1"/>
                </a:solidFill>
                <a:latin typeface="Arial" panose="020B0604020202020204" pitchFamily="34" charset="0"/>
                <a:ea typeface="楷体_GB2312" pitchFamily="49" charset="-122"/>
              </a:rPr>
              <a:t>66</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9A676365-2A02-4765-8EEE-A3DDC4BF4A71}" type="slidenum">
              <a:rPr lang="zh-CN" altLang="en-US" sz="1200">
                <a:solidFill>
                  <a:schemeClr val="accent1"/>
                </a:solidFill>
                <a:latin typeface="Arial" panose="020B0604020202020204" pitchFamily="34" charset="0"/>
                <a:ea typeface="楷体_GB2312" pitchFamily="49" charset="-122"/>
              </a:rPr>
              <a:t>67</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E1F36400-D88E-4E27-AC3B-3DC1138AB4A7}" type="slidenum">
              <a:rPr lang="zh-CN" altLang="en-US" sz="1200">
                <a:solidFill>
                  <a:schemeClr val="accent1"/>
                </a:solidFill>
                <a:latin typeface="Arial" panose="020B0604020202020204" pitchFamily="34" charset="0"/>
                <a:ea typeface="楷体_GB2312" pitchFamily="49" charset="-122"/>
              </a:rPr>
              <a:t>68</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BC40D532-9048-434D-B40E-42B418757625}" type="slidenum">
              <a:rPr lang="zh-CN" altLang="en-US" sz="1200">
                <a:solidFill>
                  <a:schemeClr val="accent1"/>
                </a:solidFill>
                <a:latin typeface="Arial" panose="020B0604020202020204" pitchFamily="34" charset="0"/>
                <a:ea typeface="楷体_GB2312" pitchFamily="49" charset="-122"/>
              </a:rPr>
              <a:t>69</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699F69AA-528F-49C0-8E6C-70BE8F6AF666}" type="slidenum">
              <a:rPr lang="zh-CN" altLang="en-US" sz="1200">
                <a:solidFill>
                  <a:schemeClr val="accent1"/>
                </a:solidFill>
                <a:latin typeface="Arial" panose="020B0604020202020204" pitchFamily="34" charset="0"/>
                <a:ea typeface="楷体_GB2312" pitchFamily="49" charset="-122"/>
              </a:rPr>
              <a:t>70</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8AA61506-B504-4D42-840E-EA502BC380A8}" type="slidenum">
              <a:rPr lang="zh-CN" altLang="en-US" sz="1200">
                <a:solidFill>
                  <a:schemeClr val="accent1"/>
                </a:solidFill>
                <a:latin typeface="Arial" panose="020B0604020202020204" pitchFamily="34" charset="0"/>
                <a:ea typeface="楷体_GB2312" pitchFamily="49" charset="-122"/>
              </a:rPr>
              <a:t>71</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t>72</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t>73</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t>74</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B768EE77-E17A-48BA-B0C2-834705120A47}" type="slidenum">
              <a:rPr lang="zh-CN" altLang="en-US" sz="1200">
                <a:latin typeface="Arial" panose="020B0604020202020204" pitchFamily="34" charset="0"/>
              </a:rPr>
              <a:t>20</a:t>
            </a:fld>
            <a:endParaRPr lang="zh-CN" altLang="en-US" sz="120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05F4457-ADB1-426C-BD93-49EA9D6C9D38}" type="slidenum">
              <a:rPr lang="zh-CN" altLang="en-US" sz="1200">
                <a:solidFill>
                  <a:schemeClr val="accent1"/>
                </a:solidFill>
                <a:latin typeface="Arial" panose="020B0604020202020204" pitchFamily="34" charset="0"/>
                <a:ea typeface="楷体_GB2312" pitchFamily="49" charset="-122"/>
              </a:rPr>
              <a:t>75</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FBE27E3F-D84D-4076-BCFB-BE185DFA2901}" type="slidenum">
              <a:rPr lang="zh-CN" altLang="en-US" sz="1200">
                <a:solidFill>
                  <a:schemeClr val="accent1"/>
                </a:solidFill>
                <a:latin typeface="Arial" panose="020B0604020202020204" pitchFamily="34" charset="0"/>
                <a:ea typeface="楷体_GB2312" pitchFamily="49" charset="-122"/>
              </a:rPr>
              <a:t>76</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CEAE6AFB-258D-45AB-8A78-999347C8C310}" type="slidenum">
              <a:rPr lang="zh-CN" altLang="en-US" sz="1200">
                <a:solidFill>
                  <a:schemeClr val="accent1"/>
                </a:solidFill>
                <a:latin typeface="Arial" panose="020B0604020202020204" pitchFamily="34" charset="0"/>
                <a:ea typeface="楷体_GB2312" pitchFamily="49" charset="-122"/>
              </a:rPr>
              <a:t>77</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endParaRPr lang="zh-CN" altLang="en-US" smtClean="0"/>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algn="r" eaLnBrk="1" hangingPunct="1">
              <a:spcBef>
                <a:spcPct val="50000"/>
              </a:spcBef>
            </a:pPr>
            <a:fld id="{F0E0DACC-AB7F-4E7B-A7F9-1244E9C55BBF}" type="slidenum">
              <a:rPr lang="zh-CN" altLang="en-US" sz="1200">
                <a:solidFill>
                  <a:schemeClr val="accent1"/>
                </a:solidFill>
                <a:latin typeface="Arial" panose="020B0604020202020204" pitchFamily="34" charset="0"/>
                <a:ea typeface="楷体_GB2312" pitchFamily="49" charset="-122"/>
              </a:rPr>
              <a:t>78</a:t>
            </a:fld>
            <a:endParaRPr lang="zh-CN" altLang="en-US" sz="1200">
              <a:solidFill>
                <a:schemeClr val="accent1"/>
              </a:solidFill>
              <a:latin typeface="Arial" panose="020B0604020202020204" pitchFamily="34" charset="0"/>
              <a:ea typeface="楷体_GB2312"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A399600-9A42-401A-A0F4-A5EC820E3BC4}" type="slidenum">
              <a:rPr lang="zh-CN" altLang="en-US" sz="1200">
                <a:latin typeface="Arial" panose="020B0604020202020204" pitchFamily="34" charset="0"/>
              </a:rPr>
              <a:t>21</a:t>
            </a:fld>
            <a:endParaRPr lang="zh-CN" altLang="en-US" sz="12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2BD49940-D9E0-4147-A4BD-DCDBB6533CD7}" type="slidenum">
              <a:rPr lang="zh-CN" altLang="en-US" sz="1200">
                <a:latin typeface="Arial" panose="020B0604020202020204" pitchFamily="34" charset="0"/>
              </a:rPr>
              <a:t>22</a:t>
            </a:fld>
            <a:endParaRPr lang="zh-CN" altLang="en-US" sz="12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4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4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4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F72822C5-68C5-442B-ADE2-71AAB04087CF}" type="slidenum">
              <a:rPr lang="zh-CN" altLang="en-US" sz="1200">
                <a:latin typeface="Arial" panose="020B0604020202020204" pitchFamily="34" charset="0"/>
              </a:rPr>
              <a:t>24</a:t>
            </a:fld>
            <a:endParaRPr lang="zh-CN" altLang="en-US" sz="12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Tree>
  </p:cSld>
  <p:clrMapOvr>
    <a:masterClrMapping/>
  </p:clrMapOvr>
  <p:transition spd="slow"/>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Tree>
  </p:cSld>
  <p:clrMapOvr>
    <a:masterClrMapping/>
  </p:clrMapOvr>
  <p:transition spd="slow"/>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2020/10/31</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19F24F7-C722-4F52-9C9F-37A083BD5502}" type="slidenum">
              <a:rPr lang="zh-CN" altLang="en-US"/>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902DB58-8CB9-43A9-9E25-E3990280970C}" type="slidenum">
              <a:rPr lang="zh-CN" altLang="en-US"/>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031EB02-7000-4B94-8AD8-EE8CC9470F96}" type="slidenum">
              <a:rPr lang="zh-CN" altLang="en-US"/>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FEF6CD68-CF6B-47E8-8AD1-A6E48773C12A}" type="slidenum">
              <a:rPr lang="zh-CN" altLang="en-US"/>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7" y="1778439"/>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4" name="内容占位符 3"/>
          <p:cNvSpPr>
            <a:spLocks noGrp="1"/>
          </p:cNvSpPr>
          <p:nvPr>
            <p:ph sz="half" idx="2"/>
          </p:nvPr>
        </p:nvSpPr>
        <p:spPr>
          <a:xfrm>
            <a:off x="1186777" y="2665379"/>
            <a:ext cx="4873575"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6795E896-369A-47A7-95A6-268BEDB1598F}" type="slidenum">
              <a:rPr lang="zh-CN" altLang="en-US"/>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9C34A2DC-A9A5-4AF2-9709-69AC7880952C}" type="slidenum">
              <a:rPr lang="zh-CN" altLang="en-US"/>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8509CF89-10CC-4E9A-A557-B79C4B9174D4}" type="slidenum">
              <a:rPr lang="zh-CN" altLang="en-US"/>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839788" y="2057401"/>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7B9E8004-5B03-4A41-A6AD-6A5874A48D0B}" type="slidenum">
              <a:rPr lang="zh-CN" altLang="en-US"/>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3" y="365126"/>
            <a:ext cx="7734300" cy="5811839"/>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E969EA4-F351-43A3-A391-A4734E234830}" type="slidenum">
              <a:rPr lang="zh-CN" altLang="en-US"/>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6"/>
            <a:ext cx="10515600" cy="58118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06DA02E4-7000-454F-8DC6-554087EEE271}"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3" y="1535113"/>
            <a:ext cx="5386388"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3"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609600" indent="0" algn="ctr">
              <a:buNone/>
              <a:defRPr/>
            </a:lvl2pPr>
            <a:lvl3pPr marL="1219200" indent="0" algn="ctr">
              <a:buNone/>
              <a:defRPr/>
            </a:lvl3pPr>
            <a:lvl4pPr marL="1828800" indent="0" algn="ctr">
              <a:buNone/>
              <a:defRPr/>
            </a:lvl4pPr>
            <a:lvl5pPr marL="2438400" indent="0" algn="ctr">
              <a:buNone/>
              <a:defRPr/>
            </a:lvl5pPr>
            <a:lvl6pPr marL="3048000" indent="0" algn="ctr">
              <a:buNone/>
              <a:defRPr/>
            </a:lvl6pPr>
            <a:lvl7pPr marL="3657600" indent="0" algn="ctr">
              <a:buNone/>
              <a:defRPr/>
            </a:lvl7pPr>
            <a:lvl8pPr marL="4267200" indent="0" algn="ctr">
              <a:buNone/>
              <a:defRPr/>
            </a:lvl8pPr>
            <a:lvl9pPr marL="4876800" indent="0" algn="ctr">
              <a:buNone/>
              <a:defRPr/>
            </a:lvl9pPr>
          </a:lstStyle>
          <a:p>
            <a:r>
              <a:rPr lang="zh-CN" altLang="en-US" noProof="1" smtClean="0"/>
              <a:t>单击此处编辑母版副标题样式</a:t>
            </a:r>
            <a:endParaRPr lang="zh-CN" altLang="en-US" noProof="1"/>
          </a:p>
        </p:txBody>
      </p:sp>
    </p:spTree>
  </p:cSld>
  <p:clrMapOvr>
    <a:masterClrMapping/>
  </p:clrMapOvr>
  <p:transition spd="slow"/>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5335"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665"/>
            </a:lvl1pPr>
            <a:lvl2pPr marL="609600" indent="0">
              <a:buNone/>
              <a:defRPr sz="2400"/>
            </a:lvl2pPr>
            <a:lvl3pPr marL="1219200" indent="0">
              <a:buNone/>
              <a:defRPr sz="2135"/>
            </a:lvl3pPr>
            <a:lvl4pPr marL="1828800" indent="0">
              <a:buNone/>
              <a:defRPr sz="1865"/>
            </a:lvl4pPr>
            <a:lvl5pPr marL="2438400" indent="0">
              <a:buNone/>
              <a:defRPr sz="1865"/>
            </a:lvl5pPr>
            <a:lvl6pPr marL="3048000" indent="0">
              <a:buNone/>
              <a:defRPr sz="1865"/>
            </a:lvl6pPr>
            <a:lvl7pPr marL="3657600" indent="0">
              <a:buNone/>
              <a:defRPr sz="1865"/>
            </a:lvl7pPr>
            <a:lvl8pPr marL="4267200" indent="0">
              <a:buNone/>
              <a:defRPr sz="1865"/>
            </a:lvl8pPr>
            <a:lvl9pPr marL="4876800" indent="0">
              <a:buNone/>
              <a:defRPr sz="1865"/>
            </a:lvl9pPr>
          </a:lstStyle>
          <a:p>
            <a:pPr lvl="0"/>
            <a:r>
              <a:rPr lang="zh-CN" altLang="en-US" noProof="1" smtClean="0"/>
              <a:t>单击此处编辑母版文本样式</a:t>
            </a:r>
          </a:p>
        </p:txBody>
      </p:sp>
    </p:spTree>
  </p:cSld>
  <p:clrMapOvr>
    <a:masterClrMapping/>
  </p:clrMapOvr>
  <p:transition spd="slow"/>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1" y="1535113"/>
            <a:ext cx="5386388"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1" y="2174875"/>
            <a:ext cx="5386388"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665"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5" y="273052"/>
            <a:ext cx="681513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1"/>
            <a:ext cx="4011613"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noProof="1" smtClean="0"/>
              <a:t>单击此处编辑母版文本样式</a:t>
            </a:r>
          </a:p>
        </p:txBody>
      </p:sp>
    </p:spTree>
  </p:cSld>
  <p:clrMapOvr>
    <a:masterClrMapping/>
  </p:clrMapOvr>
  <p:transition spd="slow"/>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665"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7"/>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noProof="1" smtClean="0"/>
              <a:t>单击此处编辑母版文本样式</a:t>
            </a:r>
          </a:p>
        </p:txBody>
      </p:sp>
    </p:spTree>
  </p:cSld>
  <p:clrMapOvr>
    <a:masterClrMapping/>
  </p:clrMapOvr>
  <p:transition spd="slow"/>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Tree>
  </p:cSld>
  <p:clrMapOvr>
    <a:masterClrMapping/>
  </p:clrMapOvr>
  <p:transition spd="slow"/>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smtClean="0"/>
              <a:t>单击此处编辑母版标题样式</a:t>
            </a:r>
            <a:endParaRPr lang="zh-CN" altLang="en-US" noProof="1"/>
          </a:p>
        </p:txBody>
      </p:sp>
    </p:spTree>
  </p:cSld>
  <p:clrMapOvr>
    <a:masterClrMapping/>
  </p:clrMapOvr>
  <p:transition spd="slow"/>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19F24F7-C722-4F52-9C9F-37A083BD5502}" type="slidenum">
              <a:rPr lang="zh-CN" altLang="en-US"/>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902DB58-8CB9-43A9-9E25-E3990280970C}" type="slidenum">
              <a:rPr lang="zh-CN" altLang="en-US"/>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031EB02-7000-4B94-8AD8-EE8CC9470F96}" type="slidenum">
              <a:rPr lang="zh-CN" altLang="en-US"/>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FEF6CD68-CF6B-47E8-8AD1-A6E48773C12A}" type="slidenum">
              <a:rPr lang="zh-CN" altLang="en-US"/>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6"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p>
        </p:txBody>
      </p:sp>
      <p:sp>
        <p:nvSpPr>
          <p:cNvPr id="4" name="内容占位符 3"/>
          <p:cNvSpPr>
            <a:spLocks noGrp="1"/>
          </p:cNvSpPr>
          <p:nvPr>
            <p:ph sz="half" idx="2"/>
          </p:nvPr>
        </p:nvSpPr>
        <p:spPr>
          <a:xfrm>
            <a:off x="1186776" y="2665379"/>
            <a:ext cx="4873575"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6795E896-369A-47A7-95A6-268BEDB1598F}" type="slidenum">
              <a:rPr lang="zh-CN" altLang="en-US"/>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9C34A2DC-A9A5-4AF2-9709-69AC7880952C}" type="slidenum">
              <a:rPr lang="zh-CN" altLang="en-US"/>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8509CF89-10CC-4E9A-A557-B79C4B9174D4}" type="slidenum">
              <a:rPr lang="zh-CN" altLang="en-US"/>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7B9E8004-5B03-4A41-A6AD-6A5874A48D0B}"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1" y="365125"/>
            <a:ext cx="7734300" cy="5811839"/>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E969EA4-F351-43A3-A391-A4734E234830}" type="slidenum">
              <a:rPr lang="zh-CN" altLang="en-US"/>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fld id="{82F288E0-7875-42C4-84C8-98DBBD3BF4D2}" type="datetimeFigureOut">
              <a:rPr lang="zh-CN" altLang="en-US"/>
              <a:t>2020/10/31</a:t>
            </a:fld>
            <a:endParaRPr lang="zh-CN" altLang="en-US"/>
          </a:p>
        </p:txBody>
      </p:sp>
      <p:sp>
        <p:nvSpPr>
          <p:cNvPr id="4" name="页脚占位符 4"/>
          <p:cNvSpPr>
            <a:spLocks noGrp="1"/>
          </p:cNvSpPr>
          <p:nvPr>
            <p:ph type="ftr" sz="quarter" idx="11"/>
          </p:nvPr>
        </p:nvSpPr>
        <p:spPr/>
        <p:txBody>
          <a:bodyPr/>
          <a:lstStyle>
            <a:lvl1pPr>
              <a:defRPr/>
            </a:lvl1pPr>
          </a:lstStyle>
          <a:p>
            <a:endParaRPr lang="zh-CN" altLang="en-US"/>
          </a:p>
        </p:txBody>
      </p:sp>
      <p:sp>
        <p:nvSpPr>
          <p:cNvPr id="5" name="灯片编号占位符 5"/>
          <p:cNvSpPr>
            <a:spLocks noGrp="1"/>
          </p:cNvSpPr>
          <p:nvPr>
            <p:ph type="sldNum" sz="quarter" idx="12"/>
          </p:nvPr>
        </p:nvSpPr>
        <p:spPr/>
        <p:txBody>
          <a:bodyPr/>
          <a:lstStyle>
            <a:lvl1pPr>
              <a:defRPr/>
            </a:lvl1pPr>
          </a:lstStyle>
          <a:p>
            <a:fld id="{06DA02E4-7000-454F-8DC6-554087EEE271}"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7" y="273053"/>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2"/>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Tree>
  </p:cSld>
  <p:clrMapOvr>
    <a:masterClrMapping/>
  </p:clrMapOvr>
  <p:transition spd="slow"/>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Tree>
  </p:cSld>
  <p:clrMapOvr>
    <a:masterClrMapping/>
  </p:clrMapOvr>
  <p:transition spd="slow"/>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2.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3.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2.png"/><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theme" Target="../theme/theme4.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1026" name="矩形 2"/>
          <p:cNvSpPr>
            <a:spLocks noChangeArrowheads="1"/>
          </p:cNvSpPr>
          <p:nvPr/>
        </p:nvSpPr>
        <p:spPr bwMode="auto">
          <a:xfrm>
            <a:off x="0" y="854075"/>
            <a:ext cx="12192000" cy="115888"/>
          </a:xfrm>
          <a:prstGeom prst="rect">
            <a:avLst/>
          </a:prstGeom>
          <a:solidFill>
            <a:srgbClr val="A5A5A5"/>
          </a:solidFill>
          <a:ln w="25400">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29" name="椭圆 14"/>
          <p:cNvSpPr>
            <a:spLocks noChangeArrowheads="1"/>
          </p:cNvSpPr>
          <p:nvPr/>
        </p:nvSpPr>
        <p:spPr bwMode="auto">
          <a:xfrm>
            <a:off x="804333" y="877763"/>
            <a:ext cx="86784" cy="76327"/>
          </a:xfrm>
          <a:prstGeom prst="ellipse">
            <a:avLst/>
          </a:prstGeom>
          <a:solidFill>
            <a:srgbClr val="F6F6F6"/>
          </a:solidFill>
          <a:ln w="25400">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30" name="椭圆 14"/>
          <p:cNvSpPr>
            <a:spLocks noChangeAspect="1" noChangeArrowheads="1"/>
          </p:cNvSpPr>
          <p:nvPr/>
        </p:nvSpPr>
        <p:spPr bwMode="auto">
          <a:xfrm>
            <a:off x="565153" y="279400"/>
            <a:ext cx="563033" cy="628651"/>
          </a:xfrm>
          <a:custGeom>
            <a:avLst/>
            <a:gdLst>
              <a:gd name="T0" fmla="*/ 157905 w 683568"/>
              <a:gd name="T1" fmla="*/ 0 h 864094"/>
              <a:gd name="T2" fmla="*/ 315810 w 683568"/>
              <a:gd name="T3" fmla="*/ 163966 h 864094"/>
              <a:gd name="T4" fmla="*/ 266659 w 683568"/>
              <a:gd name="T5" fmla="*/ 282393 h 864094"/>
              <a:gd name="T6" fmla="*/ 157817 w 683568"/>
              <a:gd name="T7" fmla="*/ 414537 h 864094"/>
              <a:gd name="T8" fmla="*/ 48561 w 683568"/>
              <a:gd name="T9" fmla="*/ 281889 h 864094"/>
              <a:gd name="T10" fmla="*/ 27653 w 683568"/>
              <a:gd name="T11" fmla="*/ 256504 h 864094"/>
              <a:gd name="T12" fmla="*/ 27399 w 683568"/>
              <a:gd name="T13" fmla="*/ 256195 h 864094"/>
              <a:gd name="T14" fmla="*/ 27409 w 683568"/>
              <a:gd name="T15" fmla="*/ 256195 h 864094"/>
              <a:gd name="T16" fmla="*/ 0 w 683568"/>
              <a:gd name="T17" fmla="*/ 163966 h 864094"/>
              <a:gd name="T18" fmla="*/ 157905 w 683568"/>
              <a:gd name="T19" fmla="*/ 0 h 864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3568"/>
              <a:gd name="T31" fmla="*/ 0 h 864094"/>
              <a:gd name="T32" fmla="*/ 683568 w 683568"/>
              <a:gd name="T33" fmla="*/ 864094 h 8640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cap="flat" cmpd="sng">
            <a:noFill/>
            <a:bevel/>
          </a:ln>
        </p:spPr>
        <p:txBody>
          <a:bodyPr anchor="ctr"/>
          <a:lstStyle/>
          <a:p>
            <a:pPr>
              <a:defRPr/>
            </a:pPr>
            <a:endParaRPr lang="zh-CN" altLang="en-US"/>
          </a:p>
        </p:txBody>
      </p:sp>
      <p:sp>
        <p:nvSpPr>
          <p:cNvPr id="1031" name="矩形 16"/>
          <p:cNvSpPr>
            <a:spLocks noChangeArrowheads="1"/>
          </p:cNvSpPr>
          <p:nvPr/>
        </p:nvSpPr>
        <p:spPr bwMode="auto">
          <a:xfrm>
            <a:off x="410636" y="325940"/>
            <a:ext cx="791633" cy="32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1700" dirty="0">
                <a:solidFill>
                  <a:srgbClr val="3F3F3F"/>
                </a:solidFill>
                <a:latin typeface="Arial Unicode MS" pitchFamily="34" charset="-122"/>
                <a:ea typeface="Arial Unicode MS" pitchFamily="34" charset="-122"/>
                <a:cs typeface="Arial Unicode MS" pitchFamily="34" charset="-122"/>
                <a:sym typeface="Arial Unicode MS" pitchFamily="34" charset="-122"/>
              </a:rPr>
              <a:t> </a:t>
            </a:r>
            <a:fld id="{B627297E-105B-4134-A682-75DE8B70F68C}" type="slidenum">
              <a:rPr lang="zh-CN" altLang="en-US" sz="1700" dirty="0">
                <a:solidFill>
                  <a:schemeClr val="bg1"/>
                </a:solidFill>
                <a:latin typeface="Arial Unicode MS" pitchFamily="34" charset="-122"/>
                <a:ea typeface="Arial Unicode MS" pitchFamily="34" charset="-122"/>
                <a:cs typeface="Arial Unicode MS" pitchFamily="34" charset="-122"/>
                <a:sym typeface="Arial Unicode MS" pitchFamily="34" charset="-122"/>
              </a:rPr>
              <a:t>‹#›</a:t>
            </a:fld>
            <a:r>
              <a:rPr lang="zh-CN" altLang="en-US" sz="1700" dirty="0">
                <a:solidFill>
                  <a:srgbClr val="3F3F3F"/>
                </a:solidFill>
                <a:latin typeface="Arial Unicode MS" pitchFamily="34" charset="-122"/>
                <a:ea typeface="Arial Unicode MS" pitchFamily="34" charset="-122"/>
                <a:cs typeface="Arial Unicode MS" pitchFamily="34" charset="-122"/>
                <a:sym typeface="Arial Unicode MS" pitchFamily="34" charset="-122"/>
              </a:rPr>
              <a:t>  </a:t>
            </a:r>
            <a:endParaRPr lang="zh-CN" altLang="en-US" dirty="0"/>
          </a:p>
        </p:txBody>
      </p:sp>
      <p:pic>
        <p:nvPicPr>
          <p:cNvPr id="1036" name="Picture 12"/>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431196" y="6337688"/>
            <a:ext cx="1152492" cy="389059"/>
          </a:xfrm>
          <a:prstGeom prst="rect">
            <a:avLst/>
          </a:prstGeom>
          <a:solidFill>
            <a:schemeClr val="bg1"/>
          </a:solidFill>
          <a:ln>
            <a:noFill/>
          </a:ln>
          <a:effectLst/>
        </p:spPr>
      </p:pic>
      <p:grpSp>
        <p:nvGrpSpPr>
          <p:cNvPr id="4" name="组合 3"/>
          <p:cNvGrpSpPr/>
          <p:nvPr/>
        </p:nvGrpSpPr>
        <p:grpSpPr>
          <a:xfrm>
            <a:off x="-33561" y="6253773"/>
            <a:ext cx="12350879" cy="95955"/>
            <a:chOff x="-26763" y="3448539"/>
            <a:chExt cx="9263159" cy="95955"/>
          </a:xfrm>
        </p:grpSpPr>
        <p:sp>
          <p:nvSpPr>
            <p:cNvPr id="3" name="矩形 2"/>
            <p:cNvSpPr/>
            <p:nvPr userDrawn="1"/>
          </p:nvSpPr>
          <p:spPr bwMode="auto">
            <a:xfrm>
              <a:off x="-26763" y="3450744"/>
              <a:ext cx="3086658" cy="93750"/>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userDrawn="1"/>
          </p:nvSpPr>
          <p:spPr bwMode="auto">
            <a:xfrm>
              <a:off x="3063080" y="3450744"/>
              <a:ext cx="3086658" cy="93750"/>
            </a:xfrm>
            <a:prstGeom prst="rect">
              <a:avLst/>
            </a:prstGeom>
            <a:solidFill>
              <a:srgbClr val="DEA9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userDrawn="1"/>
          </p:nvSpPr>
          <p:spPr bwMode="auto">
            <a:xfrm>
              <a:off x="6149738" y="3448539"/>
              <a:ext cx="3086658" cy="93750"/>
            </a:xfrm>
            <a:prstGeom prst="rect">
              <a:avLst/>
            </a:prstGeom>
            <a:solidFill>
              <a:srgbClr val="7C912F"/>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5" name="TextBox 4"/>
          <p:cNvSpPr txBox="1"/>
          <p:nvPr/>
        </p:nvSpPr>
        <p:spPr>
          <a:xfrm>
            <a:off x="1455303" y="6357415"/>
            <a:ext cx="3154680" cy="368300"/>
          </a:xfrm>
          <a:prstGeom prst="rect">
            <a:avLst/>
          </a:prstGeom>
          <a:noFill/>
        </p:spPr>
        <p:txBody>
          <a:bodyPr wrap="none" rtlCol="0">
            <a:spAutoFit/>
          </a:bodyPr>
          <a:lstStyle/>
          <a:p>
            <a:r>
              <a:rPr lang="zh-CN" altLang="en-US" dirty="0" smtClean="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dirty="0">
              <a:solidFill>
                <a:schemeClr val="tx2"/>
              </a:solidFill>
              <a:latin typeface="华文行楷" panose="02010800040101010101" pitchFamily="2" charset="-122"/>
              <a:ea typeface="华文行楷" panose="02010800040101010101" pitchFamily="2" charset="-122"/>
            </a:endParaRPr>
          </a:p>
        </p:txBody>
      </p:sp>
      <p:pic>
        <p:nvPicPr>
          <p:cNvPr id="1037" name="Picture 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825616" y="6298399"/>
            <a:ext cx="302772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燕尾形 1"/>
          <p:cNvSpPr>
            <a:spLocks noChangeArrowheads="1"/>
          </p:cNvSpPr>
          <p:nvPr/>
        </p:nvSpPr>
        <p:spPr bwMode="auto">
          <a:xfrm>
            <a:off x="11548535" y="330834"/>
            <a:ext cx="215900" cy="431800"/>
          </a:xfrm>
          <a:prstGeom prst="chevron">
            <a:avLst>
              <a:gd name="adj" fmla="val 50000"/>
            </a:avLst>
          </a:prstGeom>
          <a:solidFill>
            <a:srgbClr val="CD1F06"/>
          </a:solidFill>
          <a:ln w="3175">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
        <p:nvSpPr>
          <p:cNvPr id="1028" name="燕尾形 9"/>
          <p:cNvSpPr>
            <a:spLocks noChangeArrowheads="1"/>
          </p:cNvSpPr>
          <p:nvPr/>
        </p:nvSpPr>
        <p:spPr bwMode="auto">
          <a:xfrm>
            <a:off x="11700935" y="330834"/>
            <a:ext cx="215900" cy="431800"/>
          </a:xfrm>
          <a:prstGeom prst="chevron">
            <a:avLst>
              <a:gd name="adj" fmla="val 50000"/>
            </a:avLst>
          </a:prstGeom>
          <a:solidFill>
            <a:srgbClr val="CD1F06"/>
          </a:solidFill>
          <a:ln w="3175">
            <a:noFill/>
            <a:bevel/>
          </a:ln>
        </p:spPr>
        <p:txBody>
          <a:bodyPr anchor="ctr"/>
          <a:lstStyle/>
          <a:p>
            <a:pPr algn="ctr">
              <a:defRPr/>
            </a:pPr>
            <a:endParaRPr lang="zh-CN" altLang="zh-CN" sz="1700">
              <a:solidFill>
                <a:srgbClr val="FFFFFF"/>
              </a:solidFill>
              <a:latin typeface="宋体" panose="02010600030101010101" pitchFamily="2" charset="-122"/>
              <a:sym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transition spd="slow"/>
  <p:hf sldNum="0" hdr="0" ftr="0" dt="0"/>
  <p:txStyles>
    <p:titleStyle>
      <a:lvl1pPr marL="914400" indent="-914400" algn="ctr" rtl="0" eaLnBrk="0" fontAlgn="base" hangingPunct="0">
        <a:spcBef>
          <a:spcPct val="0"/>
        </a:spcBef>
        <a:spcAft>
          <a:spcPct val="0"/>
        </a:spcAft>
        <a:defRPr sz="4300">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1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700">
          <a:solidFill>
            <a:schemeClr val="tx1"/>
          </a:solidFill>
          <a:latin typeface="+mn-lt"/>
          <a:ea typeface="+mn-ea"/>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300">
          <a:solidFill>
            <a:schemeClr val="tx1"/>
          </a:solidFill>
          <a:latin typeface="+mn-lt"/>
          <a:ea typeface="+mn-ea"/>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4pPr>
      <a:lvl5pPr marL="2056130" indent="-227330" algn="l" rtl="0" eaLnBrk="0" fontAlgn="base" hangingPunct="0">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5pPr>
      <a:lvl6pPr marL="25133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6pPr>
      <a:lvl7pPr marL="29705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7pPr>
      <a:lvl8pPr marL="34277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8pPr>
      <a:lvl9pPr marL="3884930" indent="-227330" algn="l" rtl="0" fontAlgn="base">
        <a:spcBef>
          <a:spcPct val="20000"/>
        </a:spcBef>
        <a:spcAft>
          <a:spcPct val="0"/>
        </a:spcAft>
        <a:buFont typeface="Arial" panose="020B0604020202020204" pitchFamily="34" charset="0"/>
        <a:buChar char="»"/>
        <a:defRPr sz="1900">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noProof="1" smtClean="0">
                <a:solidFill>
                  <a:schemeClr val="tx1">
                    <a:tint val="75000"/>
                  </a:schemeClr>
                </a:solidFill>
              </a:defRPr>
            </a:lvl1pPr>
          </a:lstStyle>
          <a:p>
            <a:fld id="{82F288E0-7875-42C4-84C8-98DBBD3BF4D2}" type="datetimeFigureOut">
              <a:rPr lang="zh-CN" altLang="en-US"/>
              <a:t>2020/10/31</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lstStyle>
            <a:lvl1pPr algn="r">
              <a:defRPr sz="900">
                <a:solidFill>
                  <a:srgbClr val="898989"/>
                </a:solidFill>
              </a:defRPr>
            </a:lvl1pPr>
          </a:lstStyle>
          <a:p>
            <a:fld id="{07CDC74C-45ED-4A0C-A917-DE2C14D2390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1026" name="矩形 2"/>
          <p:cNvSpPr>
            <a:spLocks noChangeArrowheads="1"/>
          </p:cNvSpPr>
          <p:nvPr/>
        </p:nvSpPr>
        <p:spPr bwMode="auto">
          <a:xfrm>
            <a:off x="0" y="854075"/>
            <a:ext cx="12192000" cy="115888"/>
          </a:xfrm>
          <a:prstGeom prst="rect">
            <a:avLst/>
          </a:prstGeom>
          <a:solidFill>
            <a:srgbClr val="A5A5A5"/>
          </a:solidFill>
          <a:ln w="25400">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7" name="燕尾形 1"/>
          <p:cNvSpPr>
            <a:spLocks noChangeArrowheads="1"/>
          </p:cNvSpPr>
          <p:nvPr/>
        </p:nvSpPr>
        <p:spPr bwMode="auto">
          <a:xfrm>
            <a:off x="11700935" y="908051"/>
            <a:ext cx="215900" cy="431800"/>
          </a:xfrm>
          <a:prstGeom prst="chevron">
            <a:avLst>
              <a:gd name="adj" fmla="val 50000"/>
            </a:avLst>
          </a:prstGeom>
          <a:solidFill>
            <a:srgbClr val="CD1F06"/>
          </a:solidFill>
          <a:ln w="3175">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8" name="燕尾形 9"/>
          <p:cNvSpPr>
            <a:spLocks noChangeArrowheads="1"/>
          </p:cNvSpPr>
          <p:nvPr/>
        </p:nvSpPr>
        <p:spPr bwMode="auto">
          <a:xfrm>
            <a:off x="11853335" y="908051"/>
            <a:ext cx="215900" cy="431800"/>
          </a:xfrm>
          <a:prstGeom prst="chevron">
            <a:avLst>
              <a:gd name="adj" fmla="val 50000"/>
            </a:avLst>
          </a:prstGeom>
          <a:solidFill>
            <a:srgbClr val="CD1F06"/>
          </a:solidFill>
          <a:ln w="3175">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29" name="椭圆 14"/>
          <p:cNvSpPr>
            <a:spLocks noChangeArrowheads="1"/>
          </p:cNvSpPr>
          <p:nvPr/>
        </p:nvSpPr>
        <p:spPr bwMode="auto">
          <a:xfrm>
            <a:off x="804333" y="866776"/>
            <a:ext cx="86784" cy="87313"/>
          </a:xfrm>
          <a:prstGeom prst="ellipse">
            <a:avLst/>
          </a:prstGeom>
          <a:solidFill>
            <a:srgbClr val="F6F6F6"/>
          </a:solidFill>
          <a:ln w="25400">
            <a:noFill/>
            <a:bevel/>
          </a:ln>
        </p:spPr>
        <p:txBody>
          <a:bodyPr anchor="ctr"/>
          <a:lstStyle/>
          <a:p>
            <a:pPr algn="ctr">
              <a:defRPr/>
            </a:pPr>
            <a:endParaRPr lang="zh-CN" altLang="zh-CN" sz="2265">
              <a:solidFill>
                <a:srgbClr val="FFFFFF"/>
              </a:solidFill>
              <a:latin typeface="宋体" panose="02010600030101010101" pitchFamily="2" charset="-122"/>
              <a:sym typeface="宋体" panose="02010600030101010101" pitchFamily="2" charset="-122"/>
            </a:endParaRPr>
          </a:p>
        </p:txBody>
      </p:sp>
      <p:sp>
        <p:nvSpPr>
          <p:cNvPr id="1030" name="椭圆 14"/>
          <p:cNvSpPr>
            <a:spLocks noChangeAspect="1" noChangeArrowheads="1"/>
          </p:cNvSpPr>
          <p:nvPr/>
        </p:nvSpPr>
        <p:spPr bwMode="auto">
          <a:xfrm>
            <a:off x="565152" y="188913"/>
            <a:ext cx="563033" cy="719137"/>
          </a:xfrm>
          <a:custGeom>
            <a:avLst/>
            <a:gdLst>
              <a:gd name="T0" fmla="*/ 157905 w 683568"/>
              <a:gd name="T1" fmla="*/ 0 h 864094"/>
              <a:gd name="T2" fmla="*/ 315810 w 683568"/>
              <a:gd name="T3" fmla="*/ 163966 h 864094"/>
              <a:gd name="T4" fmla="*/ 266659 w 683568"/>
              <a:gd name="T5" fmla="*/ 282393 h 864094"/>
              <a:gd name="T6" fmla="*/ 157817 w 683568"/>
              <a:gd name="T7" fmla="*/ 414537 h 864094"/>
              <a:gd name="T8" fmla="*/ 48561 w 683568"/>
              <a:gd name="T9" fmla="*/ 281889 h 864094"/>
              <a:gd name="T10" fmla="*/ 27653 w 683568"/>
              <a:gd name="T11" fmla="*/ 256504 h 864094"/>
              <a:gd name="T12" fmla="*/ 27399 w 683568"/>
              <a:gd name="T13" fmla="*/ 256195 h 864094"/>
              <a:gd name="T14" fmla="*/ 27409 w 683568"/>
              <a:gd name="T15" fmla="*/ 256195 h 864094"/>
              <a:gd name="T16" fmla="*/ 0 w 683568"/>
              <a:gd name="T17" fmla="*/ 163966 h 864094"/>
              <a:gd name="T18" fmla="*/ 157905 w 683568"/>
              <a:gd name="T19" fmla="*/ 0 h 8640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3568"/>
              <a:gd name="T31" fmla="*/ 0 h 864094"/>
              <a:gd name="T32" fmla="*/ 683568 w 683568"/>
              <a:gd name="T33" fmla="*/ 864094 h 8640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cap="flat" cmpd="sng">
            <a:noFill/>
            <a:bevel/>
          </a:ln>
        </p:spPr>
        <p:txBody>
          <a:bodyPr anchor="ctr"/>
          <a:lstStyle/>
          <a:p>
            <a:pPr>
              <a:defRPr/>
            </a:pPr>
            <a:endParaRPr lang="zh-CN" altLang="en-US" sz="2400"/>
          </a:p>
        </p:txBody>
      </p:sp>
      <p:sp>
        <p:nvSpPr>
          <p:cNvPr id="1031" name="矩形 16"/>
          <p:cNvSpPr>
            <a:spLocks noChangeArrowheads="1"/>
          </p:cNvSpPr>
          <p:nvPr/>
        </p:nvSpPr>
        <p:spPr bwMode="auto">
          <a:xfrm>
            <a:off x="410635" y="279400"/>
            <a:ext cx="79163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265">
                <a:solidFill>
                  <a:srgbClr val="3F3F3F"/>
                </a:solidFill>
                <a:latin typeface="Arial Unicode MS" pitchFamily="34" charset="-122"/>
                <a:ea typeface="Arial Unicode MS" pitchFamily="34" charset="-122"/>
                <a:cs typeface="Arial Unicode MS" pitchFamily="34" charset="-122"/>
                <a:sym typeface="Arial Unicode MS" pitchFamily="34" charset="-122"/>
              </a:rPr>
              <a:t> </a:t>
            </a:r>
            <a:fld id="{B627297E-105B-4134-A682-75DE8B70F68C}" type="slidenum">
              <a:rPr lang="zh-CN" altLang="en-US" sz="2265">
                <a:solidFill>
                  <a:schemeClr val="bg1"/>
                </a:solidFill>
                <a:latin typeface="Arial Unicode MS" pitchFamily="34" charset="-122"/>
                <a:ea typeface="Arial Unicode MS" pitchFamily="34" charset="-122"/>
                <a:cs typeface="Arial Unicode MS" pitchFamily="34" charset="-122"/>
                <a:sym typeface="Arial Unicode MS" pitchFamily="34" charset="-122"/>
              </a:rPr>
              <a:t>‹#›</a:t>
            </a:fld>
            <a:r>
              <a:rPr lang="zh-CN" altLang="en-US" sz="2265">
                <a:solidFill>
                  <a:srgbClr val="3F3F3F"/>
                </a:solidFill>
                <a:latin typeface="Arial Unicode MS" pitchFamily="34" charset="-122"/>
                <a:ea typeface="Arial Unicode MS" pitchFamily="34" charset="-122"/>
                <a:cs typeface="Arial Unicode MS" pitchFamily="34" charset="-122"/>
                <a:sym typeface="Arial Unicode MS" pitchFamily="34" charset="-122"/>
              </a:rPr>
              <a:t>  </a:t>
            </a:r>
            <a:endParaRPr lang="zh-CN" altLang="en-US" sz="2400"/>
          </a:p>
        </p:txBody>
      </p:sp>
      <p:pic>
        <p:nvPicPr>
          <p:cNvPr id="1036" name="Picture 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1195" y="6337688"/>
            <a:ext cx="1152492" cy="490931"/>
          </a:xfrm>
          <a:prstGeom prst="rect">
            <a:avLst/>
          </a:prstGeom>
          <a:solidFill>
            <a:schemeClr val="bg1"/>
          </a:solidFill>
          <a:ln>
            <a:noFill/>
          </a:ln>
          <a:effectLst/>
        </p:spPr>
      </p:pic>
      <p:grpSp>
        <p:nvGrpSpPr>
          <p:cNvPr id="4" name="组合 3"/>
          <p:cNvGrpSpPr/>
          <p:nvPr/>
        </p:nvGrpSpPr>
        <p:grpSpPr>
          <a:xfrm>
            <a:off x="-33561" y="6253773"/>
            <a:ext cx="12350879" cy="95955"/>
            <a:chOff x="-26763" y="3448539"/>
            <a:chExt cx="9263159" cy="95955"/>
          </a:xfrm>
        </p:grpSpPr>
        <p:sp>
          <p:nvSpPr>
            <p:cNvPr id="3" name="矩形 2"/>
            <p:cNvSpPr/>
            <p:nvPr userDrawn="1"/>
          </p:nvSpPr>
          <p:spPr bwMode="auto">
            <a:xfrm>
              <a:off x="-26763" y="3450744"/>
              <a:ext cx="3086658" cy="93750"/>
            </a:xfrm>
            <a:prstGeom prst="rect">
              <a:avLst/>
            </a:prstGeom>
            <a:solidFill>
              <a:srgbClr val="C000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userDrawn="1"/>
          </p:nvSpPr>
          <p:spPr bwMode="auto">
            <a:xfrm>
              <a:off x="3063080" y="3450744"/>
              <a:ext cx="3086658" cy="93750"/>
            </a:xfrm>
            <a:prstGeom prst="rect">
              <a:avLst/>
            </a:prstGeom>
            <a:solidFill>
              <a:srgbClr val="DEA900"/>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userDrawn="1"/>
          </p:nvSpPr>
          <p:spPr bwMode="auto">
            <a:xfrm>
              <a:off x="6149738" y="3448539"/>
              <a:ext cx="3086658" cy="93750"/>
            </a:xfrm>
            <a:prstGeom prst="rect">
              <a:avLst/>
            </a:prstGeom>
            <a:solidFill>
              <a:srgbClr val="7C912F"/>
            </a:solidFill>
            <a:ln w="9525" cap="flat" cmpd="sng" algn="ctr">
              <a:noFill/>
              <a:prstDash val="solid"/>
              <a:round/>
              <a:headEnd type="none" w="med" len="med"/>
              <a:tailEnd type="none" w="med" len="med"/>
            </a:ln>
          </p:spPr>
          <p:txBody>
            <a:bodyPr vert="horz" wrap="square" lIns="121920" tIns="60960" rIns="121920" bIns="6096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5" name="TextBox 4"/>
          <p:cNvSpPr txBox="1"/>
          <p:nvPr/>
        </p:nvSpPr>
        <p:spPr>
          <a:xfrm>
            <a:off x="1455301" y="6357415"/>
            <a:ext cx="4145280" cy="460375"/>
          </a:xfrm>
          <a:prstGeom prst="rect">
            <a:avLst/>
          </a:prstGeom>
          <a:noFill/>
        </p:spPr>
        <p:txBody>
          <a:bodyPr wrap="none" rtlCol="0">
            <a:spAutoFit/>
          </a:bodyPr>
          <a:lstStyle/>
          <a:p>
            <a:r>
              <a:rPr lang="zh-CN" altLang="en-US" sz="2400" dirty="0" smtClean="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sz="2400" dirty="0">
              <a:solidFill>
                <a:schemeClr val="tx2"/>
              </a:solidFill>
              <a:latin typeface="华文行楷" panose="02010800040101010101" pitchFamily="2" charset="-122"/>
              <a:ea typeface="华文行楷" panose="02010800040101010101" pitchFamily="2" charset="-122"/>
            </a:endParaRPr>
          </a:p>
        </p:txBody>
      </p:sp>
      <p:pic>
        <p:nvPicPr>
          <p:cNvPr id="1037" name="Picture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89113" y="6360221"/>
            <a:ext cx="3027720"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ransition spd="slow"/>
  <p:hf sldNum="0" hdr="0" ftr="0" dt="0"/>
  <p:txStyles>
    <p:titleStyle>
      <a:lvl1pPr marL="1219200" indent="-1219200" algn="ctr" rtl="0" eaLnBrk="0" fontAlgn="base" hangingPunct="0">
        <a:spcBef>
          <a:spcPct val="0"/>
        </a:spcBef>
        <a:spcAft>
          <a:spcPct val="0"/>
        </a:spcAft>
        <a:defRPr sz="5735">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457200" indent="-457200" algn="l" rtl="0" eaLnBrk="0" fontAlgn="base" hangingPunct="0">
        <a:spcBef>
          <a:spcPts val="130"/>
        </a:spcBef>
        <a:spcAft>
          <a:spcPct val="0"/>
        </a:spcAft>
        <a:buFont typeface="Arial" panose="020B0604020202020204" pitchFamily="34" charset="0"/>
        <a:buChar char="•"/>
        <a:defRPr sz="4135">
          <a:solidFill>
            <a:schemeClr val="tx1"/>
          </a:solidFill>
          <a:latin typeface="+mn-lt"/>
          <a:ea typeface="+mn-ea"/>
          <a:cs typeface="+mn-cs"/>
          <a:sym typeface="Calibri" panose="020F0502020204030204" pitchFamily="34" charset="0"/>
        </a:defRPr>
      </a:lvl1pPr>
      <a:lvl2pPr marL="990600" indent="-381000" algn="l" rtl="0" eaLnBrk="0" fontAlgn="base" hangingPunct="0">
        <a:spcBef>
          <a:spcPts val="130"/>
        </a:spcBef>
        <a:spcAft>
          <a:spcPct val="0"/>
        </a:spcAft>
        <a:buFont typeface="Arial" panose="020B0604020202020204" pitchFamily="34" charset="0"/>
        <a:buChar char="–"/>
        <a:defRPr sz="3600">
          <a:solidFill>
            <a:schemeClr val="tx1"/>
          </a:solidFill>
          <a:latin typeface="+mn-lt"/>
          <a:ea typeface="+mn-ea"/>
          <a:sym typeface="Calibri" panose="020F0502020204030204" pitchFamily="34" charset="0"/>
        </a:defRPr>
      </a:lvl2pPr>
      <a:lvl3pPr marL="1524000" indent="-304800" algn="l" rtl="0" eaLnBrk="0" fontAlgn="base" hangingPunct="0">
        <a:spcBef>
          <a:spcPts val="130"/>
        </a:spcBef>
        <a:spcAft>
          <a:spcPct val="0"/>
        </a:spcAft>
        <a:buFont typeface="Arial" panose="020B0604020202020204" pitchFamily="34" charset="0"/>
        <a:buChar char="•"/>
        <a:defRPr sz="3065">
          <a:solidFill>
            <a:schemeClr val="tx1"/>
          </a:solidFill>
          <a:latin typeface="+mn-lt"/>
          <a:ea typeface="+mn-ea"/>
          <a:sym typeface="Calibri" panose="020F0502020204030204" pitchFamily="34" charset="0"/>
        </a:defRPr>
      </a:lvl3pPr>
      <a:lvl4pPr marL="2133600" indent="-304800"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4pPr>
      <a:lvl5pPr marL="2741295" indent="-302895"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5pPr>
      <a:lvl6pPr marL="33508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6pPr>
      <a:lvl7pPr marL="39604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7pPr>
      <a:lvl8pPr marL="45700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8pPr>
      <a:lvl9pPr marL="51796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BFBFB"/>
            </a:gs>
            <a:gs pos="50000">
              <a:srgbClr val="FBFBFB"/>
            </a:gs>
            <a:gs pos="100000">
              <a:srgbClr val="FFFFFF"/>
            </a:gs>
            <a:gs pos="100000">
              <a:srgbClr val="FCFCFC"/>
            </a:gs>
          </a:gsLst>
          <a:lin ang="5400000" scaled="1"/>
        </a:gra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noProof="1" smtClean="0">
                <a:solidFill>
                  <a:schemeClr val="tx1">
                    <a:tint val="75000"/>
                  </a:schemeClr>
                </a:solidFill>
              </a:defRPr>
            </a:lvl1pPr>
          </a:lstStyle>
          <a:p>
            <a:fld id="{82F288E0-7875-42C4-84C8-98DBBD3BF4D2}" type="datetimeFigureOut">
              <a:rPr lang="zh-CN" altLang="en-US"/>
              <a:t>2020/10/31</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07CDC74C-45ED-4A0C-A917-DE2C14D2390D}"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Lst>
  <p:txStyles>
    <p:titleStyle>
      <a:lvl1pPr algn="l" defTabSz="914400" rtl="0" fontAlgn="base">
        <a:lnSpc>
          <a:spcPct val="90000"/>
        </a:lnSpc>
        <a:spcBef>
          <a:spcPct val="0"/>
        </a:spcBef>
        <a:spcAft>
          <a:spcPct val="0"/>
        </a:spcAft>
        <a:defRPr sz="44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228600" indent="-228600" algn="l" defTabSz="914400"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61.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1.xml"/><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56.xml"/><Relationship Id="rId5" Type="http://schemas.openxmlformats.org/officeDocument/2006/relationships/image" Target="../media/image12.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5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6.xml"/><Relationship Id="rId1" Type="http://schemas.openxmlformats.org/officeDocument/2006/relationships/vmlDrawing" Target="../drawings/vmlDrawing1.vml"/><Relationship Id="rId5" Type="http://schemas.openxmlformats.org/officeDocument/2006/relationships/image" Target="../media/image24.png"/><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56.xml"/><Relationship Id="rId5" Type="http://schemas.openxmlformats.org/officeDocument/2006/relationships/image" Target="../media/image31.jpeg"/><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56.xml"/><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5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56.xml"/><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56.xml"/><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5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9.jpeg"/></Relationships>
</file>

<file path=ppt/slides/_rels/slide4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5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5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5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56.xml"/><Relationship Id="rId4" Type="http://schemas.openxmlformats.org/officeDocument/2006/relationships/image" Target="../media/image47.jpeg"/></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56.xml"/><Relationship Id="rId5" Type="http://schemas.openxmlformats.org/officeDocument/2006/relationships/image" Target="../media/image50.jpe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56.xml"/><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6.xml"/><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7.xml"/><Relationship Id="rId1" Type="http://schemas.openxmlformats.org/officeDocument/2006/relationships/slideLayout" Target="../slideLayouts/slideLayout5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8.xml"/><Relationship Id="rId1" Type="http://schemas.openxmlformats.org/officeDocument/2006/relationships/slideLayout" Target="../slideLayouts/slideLayout56.xml"/><Relationship Id="rId4" Type="http://schemas.openxmlformats.org/officeDocument/2006/relationships/image" Target="../media/image57.jpeg"/></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9.xml"/><Relationship Id="rId1" Type="http://schemas.openxmlformats.org/officeDocument/2006/relationships/slideLayout" Target="../slideLayouts/slideLayout56.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0.xml"/><Relationship Id="rId1" Type="http://schemas.openxmlformats.org/officeDocument/2006/relationships/slideLayout" Target="../slideLayouts/slideLayout56.xml"/><Relationship Id="rId5" Type="http://schemas.openxmlformats.org/officeDocument/2006/relationships/image" Target="../media/image64.jpeg"/><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5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4.xml"/><Relationship Id="rId1" Type="http://schemas.openxmlformats.org/officeDocument/2006/relationships/slideLayout" Target="../slideLayouts/slideLayout5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notesSlide" Target="../notesSlides/notesSlide45.xml"/><Relationship Id="rId1" Type="http://schemas.openxmlformats.org/officeDocument/2006/relationships/slideLayout" Target="../slideLayouts/slideLayout56.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6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6.xml"/><Relationship Id="rId1" Type="http://schemas.openxmlformats.org/officeDocument/2006/relationships/slideLayout" Target="../slideLayouts/slideLayout56.xml"/><Relationship Id="rId5" Type="http://schemas.openxmlformats.org/officeDocument/2006/relationships/image" Target="../media/image76.jpeg"/><Relationship Id="rId4" Type="http://schemas.openxmlformats.org/officeDocument/2006/relationships/image" Target="../media/image75.jpe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jpeg"/><Relationship Id="rId7"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61.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7.png"/><Relationship Id="rId9"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2.xml"/><Relationship Id="rId1" Type="http://schemas.openxmlformats.org/officeDocument/2006/relationships/slideLayout" Target="../slideLayouts/slideLayout61.xml"/><Relationship Id="rId5" Type="http://schemas.openxmlformats.org/officeDocument/2006/relationships/image" Target="../media/image85.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3.xml"/><Relationship Id="rId1" Type="http://schemas.openxmlformats.org/officeDocument/2006/relationships/slideLayout" Target="../slideLayouts/slideLayout61.xml"/><Relationship Id="rId5" Type="http://schemas.openxmlformats.org/officeDocument/2006/relationships/image" Target="../media/image87.jpe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4.xml"/><Relationship Id="rId1" Type="http://schemas.openxmlformats.org/officeDocument/2006/relationships/slideLayout" Target="../slideLayouts/slideLayout50.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5.xml"/><Relationship Id="rId1" Type="http://schemas.openxmlformats.org/officeDocument/2006/relationships/slideLayout" Target="../slideLayouts/slideLayout50.xml"/><Relationship Id="rId6" Type="http://schemas.openxmlformats.org/officeDocument/2006/relationships/image" Target="../media/image91.png"/><Relationship Id="rId5" Type="http://schemas.openxmlformats.org/officeDocument/2006/relationships/image" Target="../media/image77.png"/><Relationship Id="rId4" Type="http://schemas.openxmlformats.org/officeDocument/2006/relationships/image" Target="../media/image90.jpeg"/></Relationships>
</file>

<file path=ppt/slides/_rels/slide7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6.xml"/><Relationship Id="rId1" Type="http://schemas.openxmlformats.org/officeDocument/2006/relationships/slideLayout" Target="../slideLayouts/slideLayout56.xml"/><Relationship Id="rId5" Type="http://schemas.openxmlformats.org/officeDocument/2006/relationships/image" Target="../media/image77.png"/><Relationship Id="rId4" Type="http://schemas.openxmlformats.org/officeDocument/2006/relationships/image" Target="../media/image93.jpeg"/></Relationships>
</file>

<file path=ppt/slides/_rels/slide7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7.xml"/><Relationship Id="rId1" Type="http://schemas.openxmlformats.org/officeDocument/2006/relationships/slideLayout" Target="../slideLayouts/slideLayout51.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51.xml"/><Relationship Id="rId4" Type="http://schemas.openxmlformats.org/officeDocument/2006/relationships/image" Target="../media/image95.jpe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51.xml"/><Relationship Id="rId4" Type="http://schemas.openxmlformats.org/officeDocument/2006/relationships/image" Target="../media/image96.jpeg"/></Relationships>
</file>

<file path=ppt/slides/_rels/slide7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1.xml"/><Relationship Id="rId1" Type="http://schemas.openxmlformats.org/officeDocument/2006/relationships/slideLayout" Target="../slideLayouts/slideLayout51.xml"/><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51.xml"/><Relationship Id="rId5" Type="http://schemas.openxmlformats.org/officeDocument/2006/relationships/image" Target="../media/image99.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51.xml"/><Relationship Id="rId5" Type="http://schemas.openxmlformats.org/officeDocument/2006/relationships/image" Target="../media/image101.png"/><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61.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dirty="0"/>
          </a:p>
        </p:txBody>
      </p:sp>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365" cy="3915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p:cNvSpPr>
            <a:spLocks noChangeArrowheads="1"/>
          </p:cNvSpPr>
          <p:nvPr/>
        </p:nvSpPr>
        <p:spPr bwMode="auto">
          <a:xfrm>
            <a:off x="258763" y="3915818"/>
            <a:ext cx="87775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595959"/>
                </a:solidFill>
                <a:latin typeface="微软雅黑" panose="020B0503020204020204" charset="-122"/>
                <a:ea typeface="微软雅黑" panose="020B0503020204020204" charset="-122"/>
                <a:sym typeface="经典繁仿黑" pitchFamily="1" charset="-122"/>
              </a:rPr>
              <a:t>上海健康医学院</a:t>
            </a:r>
            <a:r>
              <a:rPr lang="en-US" altLang="zh-CN" sz="2800" b="1" dirty="0" smtClean="0">
                <a:solidFill>
                  <a:srgbClr val="595959"/>
                </a:solidFill>
                <a:latin typeface="微软雅黑" panose="020B0503020204020204" charset="-122"/>
                <a:ea typeface="微软雅黑" panose="020B0503020204020204" charset="-122"/>
                <a:sym typeface="经典繁仿黑" pitchFamily="1" charset="-122"/>
              </a:rPr>
              <a:t>《</a:t>
            </a:r>
            <a:r>
              <a:rPr lang="zh-CN" altLang="en-US" sz="2800" b="1" dirty="0" smtClean="0">
                <a:solidFill>
                  <a:srgbClr val="595959"/>
                </a:solidFill>
                <a:latin typeface="微软雅黑" panose="020B0503020204020204" charset="-122"/>
                <a:ea typeface="微软雅黑" panose="020B0503020204020204" charset="-122"/>
                <a:sym typeface="经典繁仿黑" pitchFamily="1" charset="-122"/>
              </a:rPr>
              <a:t>口腔科学</a:t>
            </a:r>
            <a:r>
              <a:rPr lang="en-US" altLang="zh-CN" sz="2800" b="1" dirty="0" smtClean="0">
                <a:solidFill>
                  <a:srgbClr val="595959"/>
                </a:solidFill>
                <a:latin typeface="微软雅黑" panose="020B0503020204020204" charset="-122"/>
                <a:ea typeface="微软雅黑" panose="020B0503020204020204" charset="-122"/>
                <a:sym typeface="经典繁仿黑" pitchFamily="1" charset="-122"/>
              </a:rPr>
              <a:t>》</a:t>
            </a:r>
            <a:endParaRPr lang="zh-CN" altLang="en-US" sz="2800" b="1" dirty="0">
              <a:solidFill>
                <a:srgbClr val="595959"/>
              </a:solidFill>
              <a:latin typeface="微软雅黑" panose="020B0503020204020204" charset="-122"/>
              <a:ea typeface="微软雅黑" panose="020B0503020204020204" charset="-122"/>
              <a:sym typeface="经典繁仿黑" pitchFamily="1" charset="-122"/>
            </a:endParaRPr>
          </a:p>
        </p:txBody>
      </p:sp>
      <p:sp>
        <p:nvSpPr>
          <p:cNvPr id="6" name="TextBox 3"/>
          <p:cNvSpPr>
            <a:spLocks noChangeArrowheads="1"/>
          </p:cNvSpPr>
          <p:nvPr/>
        </p:nvSpPr>
        <p:spPr bwMode="auto">
          <a:xfrm>
            <a:off x="479035" y="4439272"/>
            <a:ext cx="11103711"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buClrTx/>
              <a:buSzTx/>
              <a:buFont typeface="Arial" panose="020B0604020202020204" pitchFamily="34" charset="0"/>
            </a:pPr>
            <a:r>
              <a:rPr lang="zh-CN" altLang="en-US" sz="4400" b="1" dirty="0">
                <a:solidFill>
                  <a:srgbClr val="C00000"/>
                </a:solidFill>
                <a:latin typeface="微软雅黑" panose="020B0503020204020204" charset="-122"/>
                <a:ea typeface="微软雅黑" panose="020B0503020204020204" charset="-122"/>
                <a:sym typeface="经典繁仿黑" pitchFamily="1" charset="-122"/>
              </a:rPr>
              <a:t>第四章 口腔颌面部肿瘤</a:t>
            </a:r>
          </a:p>
        </p:txBody>
      </p:sp>
      <p:sp>
        <p:nvSpPr>
          <p:cNvPr id="7" name="TextBox 7"/>
          <p:cNvSpPr>
            <a:spLocks noChangeArrowheads="1"/>
          </p:cNvSpPr>
          <p:nvPr/>
        </p:nvSpPr>
        <p:spPr bwMode="auto">
          <a:xfrm>
            <a:off x="3788410" y="4988164"/>
            <a:ext cx="46157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smtClean="0">
                <a:latin typeface="微软雅黑" panose="020B0503020204020204" charset="-122"/>
                <a:ea typeface="微软雅黑" panose="020B0503020204020204" charset="-122"/>
                <a:sym typeface="经典繁仿黑" pitchFamily="1" charset="-122"/>
              </a:rPr>
              <a:t>教学团队  阴发成 主任医师    </a:t>
            </a:r>
            <a:endParaRPr lang="en-US" altLang="zh-CN" sz="2000" b="1" dirty="0" smtClean="0">
              <a:latin typeface="微软雅黑" panose="020B0503020204020204" charset="-122"/>
              <a:ea typeface="微软雅黑" panose="020B0503020204020204" charset="-122"/>
              <a:sym typeface="经典繁仿黑" pitchFamily="1" charset="-122"/>
            </a:endParaRPr>
          </a:p>
          <a:p>
            <a:pPr algn="ctr">
              <a:lnSpc>
                <a:spcPct val="150000"/>
              </a:lnSpc>
            </a:pPr>
            <a:r>
              <a:rPr lang="en-US" altLang="zh-CN" sz="2000" b="1" dirty="0" smtClean="0">
                <a:latin typeface="微软雅黑" panose="020B0503020204020204" charset="-122"/>
                <a:ea typeface="微软雅黑" panose="020B0503020204020204" charset="-122"/>
                <a:sym typeface="经典繁仿黑" pitchFamily="1" charset="-122"/>
              </a:rPr>
              <a:t>2020</a:t>
            </a:r>
            <a:r>
              <a:rPr lang="zh-CN" altLang="en-US" sz="2000" b="1" dirty="0" smtClean="0">
                <a:latin typeface="微软雅黑" panose="020B0503020204020204" charset="-122"/>
                <a:ea typeface="微软雅黑" panose="020B0503020204020204" charset="-122"/>
                <a:sym typeface="经典繁仿黑" pitchFamily="1" charset="-122"/>
              </a:rPr>
              <a:t>年  </a:t>
            </a:r>
            <a:r>
              <a:rPr lang="en-US" altLang="zh-CN" sz="2000" b="1" dirty="0" smtClean="0">
                <a:latin typeface="微软雅黑" panose="020B0503020204020204" charset="-122"/>
                <a:ea typeface="微软雅黑" panose="020B0503020204020204" charset="-122"/>
                <a:sym typeface="经典繁仿黑" pitchFamily="1" charset="-122"/>
              </a:rPr>
              <a:t>11</a:t>
            </a:r>
            <a:r>
              <a:rPr lang="zh-CN" altLang="en-US" sz="2000" b="1" dirty="0" smtClean="0">
                <a:latin typeface="微软雅黑" panose="020B0503020204020204" charset="-122"/>
                <a:ea typeface="微软雅黑" panose="020B0503020204020204" charset="-122"/>
                <a:sym typeface="经典繁仿黑" pitchFamily="1" charset="-122"/>
              </a:rPr>
              <a:t>月  </a:t>
            </a:r>
            <a:r>
              <a:rPr lang="en-US" altLang="zh-CN" sz="2000" b="1" dirty="0" smtClean="0">
                <a:latin typeface="微软雅黑" panose="020B0503020204020204" charset="-122"/>
                <a:ea typeface="微软雅黑" panose="020B0503020204020204" charset="-122"/>
                <a:sym typeface="经典繁仿黑" pitchFamily="1" charset="-122"/>
              </a:rPr>
              <a:t>2</a:t>
            </a:r>
            <a:r>
              <a:rPr lang="zh-CN" altLang="en-US" sz="2000" b="1" dirty="0" smtClean="0">
                <a:latin typeface="微软雅黑" panose="020B0503020204020204" charset="-122"/>
                <a:ea typeface="微软雅黑" panose="020B0503020204020204" charset="-122"/>
                <a:sym typeface="经典繁仿黑" pitchFamily="1" charset="-122"/>
              </a:rPr>
              <a:t> 日</a:t>
            </a:r>
            <a:endParaRPr lang="en-US" altLang="zh-CN" sz="2000" b="1" dirty="0">
              <a:latin typeface="微软雅黑" panose="020B0503020204020204" charset="-122"/>
              <a:ea typeface="微软雅黑" panose="020B0503020204020204" charset="-122"/>
              <a:sym typeface="经典繁仿黑" pitchFamily="1"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704687" y="2537987"/>
            <a:ext cx="8030873" cy="204025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b="1" dirty="0" smtClean="0">
                <a:solidFill>
                  <a:srgbClr val="FF0000"/>
                </a:solidFill>
                <a:latin typeface="微软雅黑" panose="020B0503020204020204" charset="-122"/>
                <a:ea typeface="微软雅黑" panose="020B0503020204020204" charset="-122"/>
              </a:rPr>
              <a:t>适用有波动感或深部软而界限欠清的肿块</a:t>
            </a:r>
            <a:r>
              <a:rPr lang="zh-CN" altLang="en-US" sz="2800" b="1" dirty="0" smtClean="0">
                <a:latin typeface="微软雅黑" panose="020B0503020204020204" charset="-122"/>
                <a:ea typeface="微软雅黑" panose="020B0503020204020204" charset="-122"/>
              </a:rPr>
              <a:t>。例：血管瘤、颌骨囊肿、鳃裂囊肿、皮样表皮样囊肿、舌下腺囊肿，囊状水瘤。</a:t>
            </a:r>
            <a:endParaRPr lang="en-US" altLang="zh-CN" sz="2800" b="1" dirty="0">
              <a:latin typeface="微软雅黑" panose="020B0503020204020204" charset="-122"/>
              <a:ea typeface="微软雅黑" panose="020B0503020204020204" charset="-122"/>
            </a:endParaRPr>
          </a:p>
        </p:txBody>
      </p:sp>
      <p:sp>
        <p:nvSpPr>
          <p:cNvPr id="9" name="矩形 8"/>
          <p:cNvSpPr/>
          <p:nvPr/>
        </p:nvSpPr>
        <p:spPr>
          <a:xfrm>
            <a:off x="1635185" y="1577551"/>
            <a:ext cx="1620957"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穿刺检查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024890" y="1988185"/>
            <a:ext cx="9129395" cy="4625975"/>
          </a:xfrm>
          <a:prstGeom prst="rect">
            <a:avLst/>
          </a:prstGeom>
          <a:ln w="12700">
            <a:miter lim="400000"/>
          </a:ln>
        </p:spPr>
        <p:txBody>
          <a:bodyPr wrap="square" lIns="50800" tIns="50800" rIns="50800" bIns="50800" anchor="t">
            <a:spAutoFit/>
          </a:bodyPr>
          <a:lstStyle/>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脱落细胞；</a:t>
            </a:r>
            <a:r>
              <a:rPr lang="en-US" altLang="zh-CN" sz="2800" dirty="0" smtClean="0">
                <a:latin typeface="微软雅黑" panose="020B0503020204020204" charset="-122"/>
                <a:ea typeface="微软雅黑" panose="020B0503020204020204" charset="-122"/>
              </a:rPr>
              <a:t>B</a:t>
            </a:r>
            <a:r>
              <a:rPr lang="zh-CN" altLang="en-US" sz="2800" dirty="0" smtClean="0">
                <a:latin typeface="微软雅黑" panose="020B0503020204020204" charset="-122"/>
                <a:ea typeface="微软雅黑" panose="020B0503020204020204" charset="-122"/>
              </a:rPr>
              <a:t>超检查；</a:t>
            </a: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同位素</a:t>
            </a:r>
            <a:r>
              <a:rPr lang="zh-CN" altLang="en-US" sz="2800" baseline="30000" dirty="0" smtClean="0">
                <a:latin typeface="微软雅黑" panose="020B0503020204020204" charset="-122"/>
                <a:ea typeface="微软雅黑" panose="020B0503020204020204" charset="-122"/>
              </a:rPr>
              <a:t>99</a:t>
            </a:r>
            <a:r>
              <a:rPr lang="en-US" altLang="zh-CN" sz="2800" baseline="30000" dirty="0" err="1" smtClean="0">
                <a:latin typeface="微软雅黑" panose="020B0503020204020204" charset="-122"/>
                <a:ea typeface="微软雅黑" panose="020B0503020204020204" charset="-122"/>
              </a:rPr>
              <a:t>m</a:t>
            </a:r>
            <a:r>
              <a:rPr lang="en-US" altLang="zh-CN" sz="2800" dirty="0" err="1" smtClean="0">
                <a:latin typeface="微软雅黑" panose="020B0503020204020204" charset="-122"/>
                <a:ea typeface="微软雅黑" panose="020B0503020204020204" charset="-122"/>
              </a:rPr>
              <a:t>Tc</a:t>
            </a:r>
            <a:r>
              <a:rPr lang="zh-CN" altLang="en-US" sz="2800" dirty="0" smtClean="0">
                <a:latin typeface="微软雅黑" panose="020B0503020204020204" charset="-122"/>
                <a:ea typeface="微软雅黑" panose="020B0503020204020204" charset="-122"/>
              </a:rPr>
              <a:t>扫描；</a:t>
            </a: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鳞癌的</a:t>
            </a:r>
            <a:r>
              <a:rPr lang="zh-CN" altLang="en-US" sz="2800" baseline="30000" dirty="0" smtClean="0">
                <a:latin typeface="微软雅黑" panose="020B0503020204020204" charset="-122"/>
                <a:ea typeface="微软雅黑" panose="020B0503020204020204" charset="-122"/>
              </a:rPr>
              <a:t>67</a:t>
            </a:r>
            <a:r>
              <a:rPr lang="zh-CN" altLang="en-US" sz="2800" dirty="0" smtClean="0">
                <a:latin typeface="微软雅黑" panose="020B0503020204020204" charset="-122"/>
                <a:ea typeface="微软雅黑" panose="020B0503020204020204" charset="-122"/>
              </a:rPr>
              <a:t>镓扫描；</a:t>
            </a: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舌根部异位甲状腺</a:t>
            </a:r>
            <a:r>
              <a:rPr lang="zh-CN" altLang="en-US" sz="2800" baseline="30000" dirty="0" smtClean="0">
                <a:latin typeface="微软雅黑" panose="020B0503020204020204" charset="-122"/>
                <a:ea typeface="微软雅黑" panose="020B0503020204020204" charset="-122"/>
              </a:rPr>
              <a:t>131</a:t>
            </a:r>
            <a:r>
              <a:rPr lang="zh-CN" altLang="en-US" sz="2800" dirty="0" smtClean="0">
                <a:latin typeface="微软雅黑" panose="020B0503020204020204" charset="-122"/>
                <a:ea typeface="微软雅黑" panose="020B0503020204020204" charset="-122"/>
              </a:rPr>
              <a:t>碘；</a:t>
            </a: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生化和免疫学检测、免疫组化；</a:t>
            </a:r>
          </a:p>
          <a:p>
            <a:pPr marL="533400" indent="-533400">
              <a:lnSpc>
                <a:spcPct val="150000"/>
              </a:lnSpc>
              <a:buFont typeface="Wingdings" panose="05000000000000000000" pitchFamily="2" charset="2"/>
              <a:buAutoNum type="arabicPeriod"/>
            </a:pPr>
            <a:r>
              <a:rPr lang="zh-CN" altLang="en-US" sz="2800" dirty="0" smtClean="0">
                <a:latin typeface="微软雅黑" panose="020B0503020204020204" charset="-122"/>
                <a:ea typeface="微软雅黑" panose="020B0503020204020204" charset="-122"/>
              </a:rPr>
              <a:t>核素标记单抗放射免疫诊断肿瘤范围及其转移灶。</a:t>
            </a:r>
          </a:p>
          <a:p>
            <a:pPr>
              <a:lnSpc>
                <a:spcPct val="150000"/>
              </a:lnSpc>
              <a:buClr>
                <a:srgbClr val="127FB8"/>
              </a:buClr>
            </a:pPr>
            <a:endParaRPr lang="en-US" altLang="zh-CN" sz="2800"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929065" y="1418166"/>
            <a:ext cx="2339102"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其他特殊检查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pic>
        <p:nvPicPr>
          <p:cNvPr id="5" name="图片 4" descr="颈部淋巴结B超报告"/>
          <p:cNvPicPr>
            <a:picLocks noChangeAspect="1"/>
          </p:cNvPicPr>
          <p:nvPr>
            <p:custDataLst>
              <p:tags r:id="rId1"/>
            </p:custDataLst>
          </p:nvPr>
        </p:nvPicPr>
        <p:blipFill>
          <a:blip r:embed="rId3"/>
          <a:srcRect t="17497" b="22432"/>
          <a:stretch>
            <a:fillRect/>
          </a:stretch>
        </p:blipFill>
        <p:spPr>
          <a:xfrm>
            <a:off x="6398260" y="1105535"/>
            <a:ext cx="4762500" cy="3810635"/>
          </a:xfrm>
          <a:prstGeom prst="rect">
            <a:avLst/>
          </a:prstGeom>
        </p:spPr>
      </p:pic>
      <p:sp>
        <p:nvSpPr>
          <p:cNvPr id="8" name="文本框 7"/>
          <p:cNvSpPr txBox="1"/>
          <p:nvPr/>
        </p:nvSpPr>
        <p:spPr>
          <a:xfrm>
            <a:off x="7209790" y="4991100"/>
            <a:ext cx="3825875" cy="460375"/>
          </a:xfrm>
          <a:prstGeom prst="rect">
            <a:avLst/>
          </a:prstGeom>
          <a:noFill/>
        </p:spPr>
        <p:txBody>
          <a:bodyPr wrap="square" rtlCol="0">
            <a:spAutoFit/>
          </a:bodyPr>
          <a:lstStyle/>
          <a:p>
            <a:r>
              <a:rPr lang="zh-CN" altLang="en-US" sz="2400"/>
              <a:t>图示 颈部淋巴结</a:t>
            </a:r>
            <a:r>
              <a:rPr lang="en-US" altLang="zh-CN" sz="2400"/>
              <a:t>B</a:t>
            </a:r>
            <a:r>
              <a:rPr lang="zh-CN" altLang="en-US" sz="2400"/>
              <a:t>超报告</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放疗"/>
          <p:cNvPicPr>
            <a:picLocks noChangeAspect="1"/>
          </p:cNvPicPr>
          <p:nvPr/>
        </p:nvPicPr>
        <p:blipFill>
          <a:blip r:embed="rId2"/>
          <a:srcRect r="-6638" b="9750"/>
          <a:stretch>
            <a:fillRect/>
          </a:stretch>
        </p:blipFill>
        <p:spPr>
          <a:xfrm>
            <a:off x="2404110" y="3397885"/>
            <a:ext cx="4736465" cy="2849880"/>
          </a:xfrm>
          <a:prstGeom prst="rect">
            <a:avLst/>
          </a:prstGeom>
        </p:spPr>
      </p:pic>
      <p:sp>
        <p:nvSpPr>
          <p:cNvPr id="4" name="标题 3"/>
          <p:cNvSpPr>
            <a:spLocks noGrp="1"/>
          </p:cNvSpPr>
          <p:nvPr>
            <p:ph type="title"/>
          </p:nvPr>
        </p:nvSpPr>
        <p:spPr/>
        <p:txBody>
          <a:bodyPr/>
          <a:lstStyle/>
          <a:p>
            <a:endParaRPr lang="zh-CN" altLang="en-US"/>
          </a:p>
        </p:txBody>
      </p:sp>
      <p:sp>
        <p:nvSpPr>
          <p:cNvPr id="9" name="矩形 8"/>
          <p:cNvSpPr/>
          <p:nvPr/>
        </p:nvSpPr>
        <p:spPr>
          <a:xfrm>
            <a:off x="977325" y="820631"/>
            <a:ext cx="3775393" cy="738664"/>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口腔颌面部肿瘤的治疗</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672849" y="4026768"/>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pic>
        <p:nvPicPr>
          <p:cNvPr id="11" name="图片 10" descr="化疗"/>
          <p:cNvPicPr>
            <a:picLocks noChangeAspect="1"/>
          </p:cNvPicPr>
          <p:nvPr/>
        </p:nvPicPr>
        <p:blipFill>
          <a:blip r:embed="rId3"/>
          <a:stretch>
            <a:fillRect/>
          </a:stretch>
        </p:blipFill>
        <p:spPr>
          <a:xfrm>
            <a:off x="5055870" y="1518285"/>
            <a:ext cx="4191000" cy="2794000"/>
          </a:xfrm>
          <a:prstGeom prst="rect">
            <a:avLst/>
          </a:prstGeom>
        </p:spPr>
      </p:pic>
      <p:pic>
        <p:nvPicPr>
          <p:cNvPr id="5" name="图片 4" descr="手术"/>
          <p:cNvPicPr>
            <a:picLocks noChangeAspect="1"/>
          </p:cNvPicPr>
          <p:nvPr/>
        </p:nvPicPr>
        <p:blipFill>
          <a:blip r:embed="rId4"/>
          <a:stretch>
            <a:fillRect/>
          </a:stretch>
        </p:blipFill>
        <p:spPr>
          <a:xfrm>
            <a:off x="891540" y="1558925"/>
            <a:ext cx="3670935" cy="2753360"/>
          </a:xfrm>
          <a:prstGeom prst="rect">
            <a:avLst/>
          </a:prstGeom>
        </p:spPr>
      </p:pic>
      <p:pic>
        <p:nvPicPr>
          <p:cNvPr id="13" name="图片 12" descr="免疫治疗"/>
          <p:cNvPicPr>
            <a:picLocks noChangeAspect="1"/>
          </p:cNvPicPr>
          <p:nvPr/>
        </p:nvPicPr>
        <p:blipFill>
          <a:blip r:embed="rId5"/>
          <a:stretch>
            <a:fillRect/>
          </a:stretch>
        </p:blipFill>
        <p:spPr>
          <a:xfrm>
            <a:off x="8343900" y="3339465"/>
            <a:ext cx="3238500" cy="2908300"/>
          </a:xfrm>
          <a:prstGeom prst="rect">
            <a:avLst/>
          </a:prstGeom>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090295" y="1731010"/>
            <a:ext cx="9766300" cy="4625975"/>
          </a:xfrm>
          <a:prstGeom prst="rect">
            <a:avLst/>
          </a:prstGeom>
          <a:ln w="12700">
            <a:miter lim="400000"/>
          </a:ln>
        </p:spPr>
        <p:txBody>
          <a:bodyPr wrap="square" lIns="50800" tIns="50800" rIns="50800" bIns="50800" anchor="t">
            <a:spAutoFit/>
          </a:bodyPr>
          <a:lstStyle/>
          <a:p>
            <a:pPr>
              <a:lnSpc>
                <a:spcPct val="150000"/>
              </a:lnSpc>
            </a:pPr>
            <a:r>
              <a:rPr lang="en-US" altLang="zh-CN" sz="2800" dirty="0" smtClean="0">
                <a:latin typeface="微软雅黑" panose="020B0503020204020204" charset="-122"/>
                <a:ea typeface="微软雅黑" panose="020B0503020204020204" charset="-122"/>
              </a:rPr>
              <a:t>1.</a:t>
            </a:r>
            <a:r>
              <a:rPr lang="zh-CN" altLang="en-US" sz="2800" dirty="0" smtClean="0">
                <a:solidFill>
                  <a:srgbClr val="FF0000"/>
                </a:solidFill>
                <a:latin typeface="微软雅黑" panose="020B0503020204020204" charset="-122"/>
                <a:ea typeface="微软雅黑" panose="020B0503020204020204" charset="-122"/>
              </a:rPr>
              <a:t>消除或减少致癌因素</a:t>
            </a:r>
            <a:r>
              <a:rPr lang="zh-CN" altLang="en-US" sz="2800" dirty="0" smtClean="0">
                <a:solidFill>
                  <a:srgbClr val="497EBF"/>
                </a:solidFill>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处理残根残冠、磨平锐利牙尖、除去不良修复体；注意口腔卫生及饮食卫生；加强防护措施。</a:t>
            </a:r>
          </a:p>
          <a:p>
            <a:pPr>
              <a:lnSpc>
                <a:spcPct val="150000"/>
              </a:lnSpc>
            </a:pPr>
            <a:r>
              <a:rPr lang="en-US" altLang="zh-CN" sz="2800" dirty="0" smtClean="0">
                <a:latin typeface="微软雅黑" panose="020B0503020204020204" charset="-122"/>
                <a:ea typeface="微软雅黑" panose="020B0503020204020204" charset="-122"/>
              </a:rPr>
              <a:t>2.</a:t>
            </a:r>
            <a:r>
              <a:rPr lang="zh-CN" altLang="en-US" sz="2800" dirty="0" smtClean="0">
                <a:latin typeface="微软雅黑" panose="020B0503020204020204" charset="-122"/>
                <a:ea typeface="微软雅黑" panose="020B0503020204020204" charset="-122"/>
              </a:rPr>
              <a:t>及时处理</a:t>
            </a:r>
            <a:r>
              <a:rPr lang="zh-CN" altLang="en-US" sz="2800" dirty="0" smtClean="0">
                <a:solidFill>
                  <a:srgbClr val="FF0000"/>
                </a:solidFill>
                <a:latin typeface="微软雅黑" panose="020B0503020204020204" charset="-122"/>
                <a:ea typeface="微软雅黑" panose="020B0503020204020204" charset="-122"/>
              </a:rPr>
              <a:t>癌前病变</a:t>
            </a:r>
            <a:r>
              <a:rPr lang="zh-CN" altLang="en-US" sz="2800" dirty="0" smtClean="0">
                <a:latin typeface="微软雅黑" panose="020B0503020204020204" charset="-122"/>
                <a:ea typeface="微软雅黑" panose="020B0503020204020204" charset="-122"/>
              </a:rPr>
              <a:t>：白斑、红斑、扁平苔藓、上皮过度角化及角化不良等。</a:t>
            </a:r>
          </a:p>
          <a:p>
            <a:pPr>
              <a:lnSpc>
                <a:spcPct val="150000"/>
              </a:lnSpc>
            </a:pPr>
            <a:r>
              <a:rPr lang="en-US" altLang="zh-CN" sz="2800" dirty="0" smtClean="0">
                <a:latin typeface="微软雅黑" panose="020B0503020204020204" charset="-122"/>
                <a:ea typeface="微软雅黑" panose="020B0503020204020204" charset="-122"/>
              </a:rPr>
              <a:t>3.</a:t>
            </a:r>
            <a:r>
              <a:rPr lang="zh-CN" altLang="en-US" sz="2800" dirty="0" smtClean="0">
                <a:latin typeface="微软雅黑" panose="020B0503020204020204" charset="-122"/>
                <a:ea typeface="微软雅黑" panose="020B0503020204020204" charset="-122"/>
              </a:rPr>
              <a:t>加强防癌宣传：宣传教育防癌知识。</a:t>
            </a:r>
          </a:p>
          <a:p>
            <a:pPr>
              <a:lnSpc>
                <a:spcPct val="150000"/>
              </a:lnSpc>
            </a:pPr>
            <a:r>
              <a:rPr lang="en-US" altLang="zh-CN" sz="2800" dirty="0" smtClean="0">
                <a:latin typeface="微软雅黑" panose="020B0503020204020204" charset="-122"/>
                <a:ea typeface="微软雅黑" panose="020B0503020204020204" charset="-122"/>
              </a:rPr>
              <a:t>4.</a:t>
            </a:r>
            <a:r>
              <a:rPr lang="zh-CN" altLang="en-US" sz="2800" dirty="0" smtClean="0">
                <a:latin typeface="微软雅黑" panose="020B0503020204020204" charset="-122"/>
                <a:ea typeface="微软雅黑" panose="020B0503020204020204" charset="-122"/>
              </a:rPr>
              <a:t>开展防癌普查或易感人群的监测：20岁以上，三年普查1次；40岁一年1次</a:t>
            </a:r>
            <a:endParaRPr lang="en-US" altLang="zh-CN" sz="2800" dirty="0">
              <a:latin typeface="微软雅黑" panose="020B0503020204020204" charset="-122"/>
              <a:ea typeface="微软雅黑" panose="020B0503020204020204" charset="-122"/>
            </a:endParaRPr>
          </a:p>
        </p:txBody>
      </p:sp>
      <p:sp>
        <p:nvSpPr>
          <p:cNvPr id="9" name="矩形 8"/>
          <p:cNvSpPr/>
          <p:nvPr/>
        </p:nvSpPr>
        <p:spPr>
          <a:xfrm>
            <a:off x="1171635" y="1143846"/>
            <a:ext cx="3775393" cy="738664"/>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口腔颌面部肿瘤的预防</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3792102" y="87185"/>
            <a:ext cx="4348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第二节 口腔颌面部囊肿</a:t>
            </a:r>
            <a:endParaRPr lang="en-US" altLang="zh-CN" sz="3200" b="1">
              <a:latin typeface="Times New Roman" panose="02020603050405020304" pitchFamily="18" charset="0"/>
              <a:ea typeface="微软雅黑" panose="020B0503020204020204" charset="-122"/>
            </a:endParaRPr>
          </a:p>
        </p:txBody>
      </p:sp>
      <p:grpSp>
        <p:nvGrpSpPr>
          <p:cNvPr id="55299" name="组合 3"/>
          <p:cNvGrpSpPr/>
          <p:nvPr/>
        </p:nvGrpSpPr>
        <p:grpSpPr bwMode="auto">
          <a:xfrm>
            <a:off x="3336771" y="1907733"/>
            <a:ext cx="5783511" cy="4256690"/>
            <a:chOff x="3335537" y="1835404"/>
            <a:chExt cx="5709814" cy="4709968"/>
          </a:xfrm>
        </p:grpSpPr>
        <p:sp>
          <p:nvSpPr>
            <p:cNvPr id="6" name="任意多边形 5"/>
            <p:cNvSpPr/>
            <p:nvPr/>
          </p:nvSpPr>
          <p:spPr>
            <a:xfrm>
              <a:off x="3335537" y="1835404"/>
              <a:ext cx="2248513" cy="784995"/>
            </a:xfrm>
            <a:custGeom>
              <a:avLst/>
              <a:gdLst>
                <a:gd name="connsiteX0" fmla="*/ 0 w 2247974"/>
                <a:gd name="connsiteY0" fmla="*/ 78499 h 784994"/>
                <a:gd name="connsiteX1" fmla="*/ 78499 w 2247974"/>
                <a:gd name="connsiteY1" fmla="*/ 0 h 784994"/>
                <a:gd name="connsiteX2" fmla="*/ 2169475 w 2247974"/>
                <a:gd name="connsiteY2" fmla="*/ 0 h 784994"/>
                <a:gd name="connsiteX3" fmla="*/ 2247974 w 2247974"/>
                <a:gd name="connsiteY3" fmla="*/ 78499 h 784994"/>
                <a:gd name="connsiteX4" fmla="*/ 2247974 w 2247974"/>
                <a:gd name="connsiteY4" fmla="*/ 706495 h 784994"/>
                <a:gd name="connsiteX5" fmla="*/ 2169475 w 2247974"/>
                <a:gd name="connsiteY5" fmla="*/ 784994 h 784994"/>
                <a:gd name="connsiteX6" fmla="*/ 78499 w 2247974"/>
                <a:gd name="connsiteY6" fmla="*/ 784994 h 784994"/>
                <a:gd name="connsiteX7" fmla="*/ 0 w 2247974"/>
                <a:gd name="connsiteY7" fmla="*/ 706495 h 784994"/>
                <a:gd name="connsiteX8" fmla="*/ 0 w 2247974"/>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974" h="784994">
                  <a:moveTo>
                    <a:pt x="0" y="78499"/>
                  </a:moveTo>
                  <a:cubicBezTo>
                    <a:pt x="0" y="35145"/>
                    <a:pt x="35145" y="0"/>
                    <a:pt x="78499" y="0"/>
                  </a:cubicBezTo>
                  <a:lnTo>
                    <a:pt x="2169475" y="0"/>
                  </a:lnTo>
                  <a:cubicBezTo>
                    <a:pt x="2212829" y="0"/>
                    <a:pt x="2247974" y="35145"/>
                    <a:pt x="2247974" y="78499"/>
                  </a:cubicBezTo>
                  <a:lnTo>
                    <a:pt x="2247974" y="706495"/>
                  </a:lnTo>
                  <a:cubicBezTo>
                    <a:pt x="2247974" y="749849"/>
                    <a:pt x="2212829" y="784994"/>
                    <a:pt x="2169475" y="784994"/>
                  </a:cubicBezTo>
                  <a:lnTo>
                    <a:pt x="78499" y="784994"/>
                  </a:lnTo>
                  <a:cubicBezTo>
                    <a:pt x="35145" y="784994"/>
                    <a:pt x="0" y="749849"/>
                    <a:pt x="0" y="706495"/>
                  </a:cubicBezTo>
                  <a:lnTo>
                    <a:pt x="0" y="784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1078" tIns="48381" rIns="61078" bIns="48381" spcCol="1270" anchor="ctr"/>
            <a:lstStyle/>
            <a:p>
              <a:pPr algn="ctr" defTabSz="889000">
                <a:lnSpc>
                  <a:spcPct val="90000"/>
                </a:lnSpc>
                <a:spcAft>
                  <a:spcPct val="35000"/>
                </a:spcAft>
                <a:defRPr/>
              </a:pPr>
              <a:r>
                <a:rPr lang="zh-CN" altLang="en-US" sz="2000" dirty="0">
                  <a:solidFill>
                    <a:srgbClr val="FFFF00"/>
                  </a:solidFill>
                  <a:latin typeface="Times New Roman" panose="02020603050405020304"/>
                  <a:ea typeface="微软雅黑" panose="020B0503020204020204" charset="-122"/>
                </a:rPr>
                <a:t>软组织囊肿</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3559604" y="2620399"/>
              <a:ext cx="225635" cy="588306"/>
            </a:xfrm>
            <a:custGeom>
              <a:avLst/>
              <a:gdLst/>
              <a:ahLst/>
              <a:cxnLst/>
              <a:rect l="0" t="0" r="0" b="0"/>
              <a:pathLst>
                <a:path>
                  <a:moveTo>
                    <a:pt x="0" y="0"/>
                  </a:moveTo>
                  <a:lnTo>
                    <a:pt x="0" y="588746"/>
                  </a:lnTo>
                  <a:lnTo>
                    <a:pt x="224797" y="5887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7"/>
            <p:cNvSpPr/>
            <p:nvPr/>
          </p:nvSpPr>
          <p:spPr>
            <a:xfrm>
              <a:off x="3785239" y="2817087"/>
              <a:ext cx="1969604" cy="784994"/>
            </a:xfrm>
            <a:custGeom>
              <a:avLst/>
              <a:gdLst>
                <a:gd name="connsiteX0" fmla="*/ 0 w 1969721"/>
                <a:gd name="connsiteY0" fmla="*/ 78499 h 784994"/>
                <a:gd name="connsiteX1" fmla="*/ 78499 w 1969721"/>
                <a:gd name="connsiteY1" fmla="*/ 0 h 784994"/>
                <a:gd name="connsiteX2" fmla="*/ 1891222 w 1969721"/>
                <a:gd name="connsiteY2" fmla="*/ 0 h 784994"/>
                <a:gd name="connsiteX3" fmla="*/ 1969721 w 1969721"/>
                <a:gd name="connsiteY3" fmla="*/ 78499 h 784994"/>
                <a:gd name="connsiteX4" fmla="*/ 1969721 w 1969721"/>
                <a:gd name="connsiteY4" fmla="*/ 706495 h 784994"/>
                <a:gd name="connsiteX5" fmla="*/ 1891222 w 1969721"/>
                <a:gd name="connsiteY5" fmla="*/ 784994 h 784994"/>
                <a:gd name="connsiteX6" fmla="*/ 78499 w 1969721"/>
                <a:gd name="connsiteY6" fmla="*/ 784994 h 784994"/>
                <a:gd name="connsiteX7" fmla="*/ 0 w 1969721"/>
                <a:gd name="connsiteY7" fmla="*/ 706495 h 784994"/>
                <a:gd name="connsiteX8" fmla="*/ 0 w 1969721"/>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21" h="784994">
                  <a:moveTo>
                    <a:pt x="0" y="78499"/>
                  </a:moveTo>
                  <a:cubicBezTo>
                    <a:pt x="0" y="35145"/>
                    <a:pt x="35145" y="0"/>
                    <a:pt x="78499" y="0"/>
                  </a:cubicBezTo>
                  <a:lnTo>
                    <a:pt x="1891222" y="0"/>
                  </a:lnTo>
                  <a:cubicBezTo>
                    <a:pt x="1934576" y="0"/>
                    <a:pt x="1969721" y="35145"/>
                    <a:pt x="1969721" y="78499"/>
                  </a:cubicBezTo>
                  <a:lnTo>
                    <a:pt x="1969721" y="706495"/>
                  </a:lnTo>
                  <a:cubicBezTo>
                    <a:pt x="1969721" y="749849"/>
                    <a:pt x="1934576" y="784994"/>
                    <a:pt x="1891222"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皮脂腺囊肿</a:t>
              </a:r>
            </a:p>
          </p:txBody>
        </p:sp>
        <p:sp>
          <p:nvSpPr>
            <p:cNvPr id="9" name="任意多边形 8"/>
            <p:cNvSpPr/>
            <p:nvPr/>
          </p:nvSpPr>
          <p:spPr>
            <a:xfrm>
              <a:off x="3559604" y="2620399"/>
              <a:ext cx="225635" cy="1569989"/>
            </a:xfrm>
            <a:custGeom>
              <a:avLst/>
              <a:gdLst/>
              <a:ahLst/>
              <a:cxnLst/>
              <a:rect l="0" t="0" r="0" b="0"/>
              <a:pathLst>
                <a:path>
                  <a:moveTo>
                    <a:pt x="0" y="0"/>
                  </a:moveTo>
                  <a:lnTo>
                    <a:pt x="0" y="1569989"/>
                  </a:lnTo>
                  <a:lnTo>
                    <a:pt x="224797" y="15699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任意多边形 9"/>
            <p:cNvSpPr/>
            <p:nvPr/>
          </p:nvSpPr>
          <p:spPr>
            <a:xfrm>
              <a:off x="3785239" y="3798769"/>
              <a:ext cx="1969604" cy="783239"/>
            </a:xfrm>
            <a:custGeom>
              <a:avLst/>
              <a:gdLst>
                <a:gd name="connsiteX0" fmla="*/ 0 w 1969721"/>
                <a:gd name="connsiteY0" fmla="*/ 78499 h 784994"/>
                <a:gd name="connsiteX1" fmla="*/ 78499 w 1969721"/>
                <a:gd name="connsiteY1" fmla="*/ 0 h 784994"/>
                <a:gd name="connsiteX2" fmla="*/ 1891222 w 1969721"/>
                <a:gd name="connsiteY2" fmla="*/ 0 h 784994"/>
                <a:gd name="connsiteX3" fmla="*/ 1969721 w 1969721"/>
                <a:gd name="connsiteY3" fmla="*/ 78499 h 784994"/>
                <a:gd name="connsiteX4" fmla="*/ 1969721 w 1969721"/>
                <a:gd name="connsiteY4" fmla="*/ 706495 h 784994"/>
                <a:gd name="connsiteX5" fmla="*/ 1891222 w 1969721"/>
                <a:gd name="connsiteY5" fmla="*/ 784994 h 784994"/>
                <a:gd name="connsiteX6" fmla="*/ 78499 w 1969721"/>
                <a:gd name="connsiteY6" fmla="*/ 784994 h 784994"/>
                <a:gd name="connsiteX7" fmla="*/ 0 w 1969721"/>
                <a:gd name="connsiteY7" fmla="*/ 706495 h 784994"/>
                <a:gd name="connsiteX8" fmla="*/ 0 w 1969721"/>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21" h="784994">
                  <a:moveTo>
                    <a:pt x="0" y="78499"/>
                  </a:moveTo>
                  <a:cubicBezTo>
                    <a:pt x="0" y="35145"/>
                    <a:pt x="35145" y="0"/>
                    <a:pt x="78499" y="0"/>
                  </a:cubicBezTo>
                  <a:lnTo>
                    <a:pt x="1891222" y="0"/>
                  </a:lnTo>
                  <a:cubicBezTo>
                    <a:pt x="1934576" y="0"/>
                    <a:pt x="1969721" y="35145"/>
                    <a:pt x="1969721" y="78499"/>
                  </a:cubicBezTo>
                  <a:lnTo>
                    <a:pt x="1969721" y="706495"/>
                  </a:lnTo>
                  <a:cubicBezTo>
                    <a:pt x="1969721" y="749849"/>
                    <a:pt x="1934576" y="784994"/>
                    <a:pt x="1891222"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皮样或表皮样囊肿</a:t>
              </a:r>
            </a:p>
          </p:txBody>
        </p:sp>
        <p:sp>
          <p:nvSpPr>
            <p:cNvPr id="11" name="任意多边形 10"/>
            <p:cNvSpPr/>
            <p:nvPr/>
          </p:nvSpPr>
          <p:spPr>
            <a:xfrm>
              <a:off x="3559604" y="2620399"/>
              <a:ext cx="225635" cy="2551671"/>
            </a:xfrm>
            <a:custGeom>
              <a:avLst/>
              <a:gdLst/>
              <a:ahLst/>
              <a:cxnLst/>
              <a:rect l="0" t="0" r="0" b="0"/>
              <a:pathLst>
                <a:path>
                  <a:moveTo>
                    <a:pt x="0" y="0"/>
                  </a:moveTo>
                  <a:lnTo>
                    <a:pt x="0" y="2551233"/>
                  </a:lnTo>
                  <a:lnTo>
                    <a:pt x="224797" y="255123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任意多边形 11"/>
            <p:cNvSpPr/>
            <p:nvPr/>
          </p:nvSpPr>
          <p:spPr>
            <a:xfrm>
              <a:off x="3785239" y="4778695"/>
              <a:ext cx="1969604" cy="784995"/>
            </a:xfrm>
            <a:custGeom>
              <a:avLst/>
              <a:gdLst>
                <a:gd name="connsiteX0" fmla="*/ 0 w 1969709"/>
                <a:gd name="connsiteY0" fmla="*/ 78499 h 784994"/>
                <a:gd name="connsiteX1" fmla="*/ 78499 w 1969709"/>
                <a:gd name="connsiteY1" fmla="*/ 0 h 784994"/>
                <a:gd name="connsiteX2" fmla="*/ 1891210 w 1969709"/>
                <a:gd name="connsiteY2" fmla="*/ 0 h 784994"/>
                <a:gd name="connsiteX3" fmla="*/ 1969709 w 1969709"/>
                <a:gd name="connsiteY3" fmla="*/ 78499 h 784994"/>
                <a:gd name="connsiteX4" fmla="*/ 1969709 w 1969709"/>
                <a:gd name="connsiteY4" fmla="*/ 706495 h 784994"/>
                <a:gd name="connsiteX5" fmla="*/ 1891210 w 1969709"/>
                <a:gd name="connsiteY5" fmla="*/ 784994 h 784994"/>
                <a:gd name="connsiteX6" fmla="*/ 78499 w 1969709"/>
                <a:gd name="connsiteY6" fmla="*/ 784994 h 784994"/>
                <a:gd name="connsiteX7" fmla="*/ 0 w 1969709"/>
                <a:gd name="connsiteY7" fmla="*/ 706495 h 784994"/>
                <a:gd name="connsiteX8" fmla="*/ 0 w 1969709"/>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9709" h="784994">
                  <a:moveTo>
                    <a:pt x="0" y="78499"/>
                  </a:moveTo>
                  <a:cubicBezTo>
                    <a:pt x="0" y="35145"/>
                    <a:pt x="35145" y="0"/>
                    <a:pt x="78499" y="0"/>
                  </a:cubicBezTo>
                  <a:lnTo>
                    <a:pt x="1891210" y="0"/>
                  </a:lnTo>
                  <a:cubicBezTo>
                    <a:pt x="1934564" y="0"/>
                    <a:pt x="1969709" y="35145"/>
                    <a:pt x="1969709" y="78499"/>
                  </a:cubicBezTo>
                  <a:lnTo>
                    <a:pt x="1969709" y="706495"/>
                  </a:lnTo>
                  <a:cubicBezTo>
                    <a:pt x="1969709" y="749849"/>
                    <a:pt x="1934564" y="784994"/>
                    <a:pt x="1891210"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甲状舌管囊肿</a:t>
              </a:r>
            </a:p>
          </p:txBody>
        </p:sp>
        <p:sp>
          <p:nvSpPr>
            <p:cNvPr id="13" name="任意多边形 12"/>
            <p:cNvSpPr/>
            <p:nvPr/>
          </p:nvSpPr>
          <p:spPr>
            <a:xfrm>
              <a:off x="3559604" y="2620399"/>
              <a:ext cx="225635" cy="3533354"/>
            </a:xfrm>
            <a:custGeom>
              <a:avLst/>
              <a:gdLst/>
              <a:ahLst/>
              <a:cxnLst/>
              <a:rect l="0" t="0" r="0" b="0"/>
              <a:pathLst>
                <a:path>
                  <a:moveTo>
                    <a:pt x="0" y="0"/>
                  </a:moveTo>
                  <a:lnTo>
                    <a:pt x="0" y="3532476"/>
                  </a:lnTo>
                  <a:lnTo>
                    <a:pt x="224797" y="353247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任意多边形 13"/>
            <p:cNvSpPr/>
            <p:nvPr/>
          </p:nvSpPr>
          <p:spPr>
            <a:xfrm>
              <a:off x="3785239" y="5760378"/>
              <a:ext cx="1983706" cy="784994"/>
            </a:xfrm>
            <a:custGeom>
              <a:avLst/>
              <a:gdLst>
                <a:gd name="connsiteX0" fmla="*/ 0 w 1984429"/>
                <a:gd name="connsiteY0" fmla="*/ 78499 h 784994"/>
                <a:gd name="connsiteX1" fmla="*/ 78499 w 1984429"/>
                <a:gd name="connsiteY1" fmla="*/ 0 h 784994"/>
                <a:gd name="connsiteX2" fmla="*/ 1905930 w 1984429"/>
                <a:gd name="connsiteY2" fmla="*/ 0 h 784994"/>
                <a:gd name="connsiteX3" fmla="*/ 1984429 w 1984429"/>
                <a:gd name="connsiteY3" fmla="*/ 78499 h 784994"/>
                <a:gd name="connsiteX4" fmla="*/ 1984429 w 1984429"/>
                <a:gd name="connsiteY4" fmla="*/ 706495 h 784994"/>
                <a:gd name="connsiteX5" fmla="*/ 1905930 w 1984429"/>
                <a:gd name="connsiteY5" fmla="*/ 784994 h 784994"/>
                <a:gd name="connsiteX6" fmla="*/ 78499 w 1984429"/>
                <a:gd name="connsiteY6" fmla="*/ 784994 h 784994"/>
                <a:gd name="connsiteX7" fmla="*/ 0 w 1984429"/>
                <a:gd name="connsiteY7" fmla="*/ 706495 h 784994"/>
                <a:gd name="connsiteX8" fmla="*/ 0 w 1984429"/>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429" h="784994">
                  <a:moveTo>
                    <a:pt x="0" y="78499"/>
                  </a:moveTo>
                  <a:cubicBezTo>
                    <a:pt x="0" y="35145"/>
                    <a:pt x="35145" y="0"/>
                    <a:pt x="78499" y="0"/>
                  </a:cubicBezTo>
                  <a:lnTo>
                    <a:pt x="1905930" y="0"/>
                  </a:lnTo>
                  <a:cubicBezTo>
                    <a:pt x="1949284" y="0"/>
                    <a:pt x="1984429" y="35145"/>
                    <a:pt x="1984429" y="78499"/>
                  </a:cubicBezTo>
                  <a:lnTo>
                    <a:pt x="1984429" y="706495"/>
                  </a:lnTo>
                  <a:cubicBezTo>
                    <a:pt x="1984429" y="749849"/>
                    <a:pt x="1949284" y="784994"/>
                    <a:pt x="1905930"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鳃裂囊肿</a:t>
              </a:r>
            </a:p>
          </p:txBody>
        </p:sp>
        <p:sp>
          <p:nvSpPr>
            <p:cNvPr id="15" name="任意多边形 14"/>
            <p:cNvSpPr/>
            <p:nvPr/>
          </p:nvSpPr>
          <p:spPr>
            <a:xfrm>
              <a:off x="5975777" y="1835404"/>
              <a:ext cx="2069886" cy="784995"/>
            </a:xfrm>
            <a:custGeom>
              <a:avLst/>
              <a:gdLst>
                <a:gd name="connsiteX0" fmla="*/ 0 w 2070125"/>
                <a:gd name="connsiteY0" fmla="*/ 78499 h 784994"/>
                <a:gd name="connsiteX1" fmla="*/ 78499 w 2070125"/>
                <a:gd name="connsiteY1" fmla="*/ 0 h 784994"/>
                <a:gd name="connsiteX2" fmla="*/ 1991626 w 2070125"/>
                <a:gd name="connsiteY2" fmla="*/ 0 h 784994"/>
                <a:gd name="connsiteX3" fmla="*/ 2070125 w 2070125"/>
                <a:gd name="connsiteY3" fmla="*/ 78499 h 784994"/>
                <a:gd name="connsiteX4" fmla="*/ 2070125 w 2070125"/>
                <a:gd name="connsiteY4" fmla="*/ 706495 h 784994"/>
                <a:gd name="connsiteX5" fmla="*/ 1991626 w 2070125"/>
                <a:gd name="connsiteY5" fmla="*/ 784994 h 784994"/>
                <a:gd name="connsiteX6" fmla="*/ 78499 w 2070125"/>
                <a:gd name="connsiteY6" fmla="*/ 784994 h 784994"/>
                <a:gd name="connsiteX7" fmla="*/ 0 w 2070125"/>
                <a:gd name="connsiteY7" fmla="*/ 706495 h 784994"/>
                <a:gd name="connsiteX8" fmla="*/ 0 w 2070125"/>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0125" h="784994">
                  <a:moveTo>
                    <a:pt x="0" y="78499"/>
                  </a:moveTo>
                  <a:cubicBezTo>
                    <a:pt x="0" y="35145"/>
                    <a:pt x="35145" y="0"/>
                    <a:pt x="78499" y="0"/>
                  </a:cubicBezTo>
                  <a:lnTo>
                    <a:pt x="1991626" y="0"/>
                  </a:lnTo>
                  <a:cubicBezTo>
                    <a:pt x="2034980" y="0"/>
                    <a:pt x="2070125" y="35145"/>
                    <a:pt x="2070125" y="78499"/>
                  </a:cubicBezTo>
                  <a:lnTo>
                    <a:pt x="2070125" y="706495"/>
                  </a:lnTo>
                  <a:cubicBezTo>
                    <a:pt x="2070125" y="749849"/>
                    <a:pt x="2034980" y="784994"/>
                    <a:pt x="1991626" y="784994"/>
                  </a:cubicBezTo>
                  <a:lnTo>
                    <a:pt x="78499" y="784994"/>
                  </a:lnTo>
                  <a:cubicBezTo>
                    <a:pt x="35145" y="784994"/>
                    <a:pt x="0" y="749849"/>
                    <a:pt x="0" y="706495"/>
                  </a:cubicBezTo>
                  <a:lnTo>
                    <a:pt x="0" y="7849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1078" tIns="48381" rIns="61078" bIns="48381" spcCol="1270" anchor="ctr"/>
            <a:lstStyle/>
            <a:p>
              <a:pPr algn="ctr" defTabSz="889000">
                <a:lnSpc>
                  <a:spcPct val="90000"/>
                </a:lnSpc>
                <a:spcAft>
                  <a:spcPct val="35000"/>
                </a:spcAft>
                <a:defRPr/>
              </a:pPr>
              <a:r>
                <a:rPr lang="zh-CN" altLang="en-US" sz="2000" dirty="0">
                  <a:solidFill>
                    <a:srgbClr val="FFFF00"/>
                  </a:solidFill>
                  <a:latin typeface="Times New Roman" panose="02020603050405020304"/>
                  <a:ea typeface="微软雅黑" panose="020B0503020204020204" charset="-122"/>
                </a:rPr>
                <a:t>颌骨囊肿</a:t>
              </a:r>
              <a:endParaRPr lang="zh-CN" altLang="en-US" sz="2000" dirty="0">
                <a:latin typeface="Times New Roman" panose="02020603050405020304"/>
                <a:ea typeface="微软雅黑" panose="020B0503020204020204" charset="-122"/>
              </a:endParaRPr>
            </a:p>
          </p:txBody>
        </p:sp>
        <p:sp>
          <p:nvSpPr>
            <p:cNvPr id="16" name="任意多边形 15"/>
            <p:cNvSpPr/>
            <p:nvPr/>
          </p:nvSpPr>
          <p:spPr>
            <a:xfrm>
              <a:off x="6182609" y="2620399"/>
              <a:ext cx="206832" cy="588306"/>
            </a:xfrm>
            <a:custGeom>
              <a:avLst/>
              <a:gdLst/>
              <a:ahLst/>
              <a:cxnLst/>
              <a:rect l="0" t="0" r="0" b="0"/>
              <a:pathLst>
                <a:path>
                  <a:moveTo>
                    <a:pt x="0" y="0"/>
                  </a:moveTo>
                  <a:lnTo>
                    <a:pt x="0" y="588746"/>
                  </a:lnTo>
                  <a:lnTo>
                    <a:pt x="207012" y="58874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任意多边形 16"/>
            <p:cNvSpPr/>
            <p:nvPr/>
          </p:nvSpPr>
          <p:spPr>
            <a:xfrm>
              <a:off x="6389441" y="2817087"/>
              <a:ext cx="2655910" cy="784994"/>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牙源性囊肿</a:t>
              </a:r>
            </a:p>
          </p:txBody>
        </p:sp>
        <p:sp>
          <p:nvSpPr>
            <p:cNvPr id="18" name="任意多边形 17"/>
            <p:cNvSpPr/>
            <p:nvPr/>
          </p:nvSpPr>
          <p:spPr>
            <a:xfrm>
              <a:off x="6182609" y="2620399"/>
              <a:ext cx="206832" cy="1569989"/>
            </a:xfrm>
            <a:custGeom>
              <a:avLst/>
              <a:gdLst/>
              <a:ahLst/>
              <a:cxnLst/>
              <a:rect l="0" t="0" r="0" b="0"/>
              <a:pathLst>
                <a:path>
                  <a:moveTo>
                    <a:pt x="0" y="0"/>
                  </a:moveTo>
                  <a:lnTo>
                    <a:pt x="0" y="1569989"/>
                  </a:lnTo>
                  <a:lnTo>
                    <a:pt x="207012" y="15699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任意多边形 18"/>
            <p:cNvSpPr/>
            <p:nvPr/>
          </p:nvSpPr>
          <p:spPr>
            <a:xfrm>
              <a:off x="6389441" y="3798769"/>
              <a:ext cx="2655910" cy="783239"/>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非牙源性囊肿</a:t>
              </a:r>
            </a:p>
          </p:txBody>
        </p:sp>
        <p:sp>
          <p:nvSpPr>
            <p:cNvPr id="20" name="任意多边形 19"/>
            <p:cNvSpPr/>
            <p:nvPr/>
          </p:nvSpPr>
          <p:spPr>
            <a:xfrm>
              <a:off x="6182609" y="2620399"/>
              <a:ext cx="206832" cy="2551671"/>
            </a:xfrm>
            <a:custGeom>
              <a:avLst/>
              <a:gdLst/>
              <a:ahLst/>
              <a:cxnLst/>
              <a:rect l="0" t="0" r="0" b="0"/>
              <a:pathLst>
                <a:path>
                  <a:moveTo>
                    <a:pt x="0" y="0"/>
                  </a:moveTo>
                  <a:lnTo>
                    <a:pt x="0" y="2551233"/>
                  </a:lnTo>
                  <a:lnTo>
                    <a:pt x="207012" y="255123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任意多边形 20"/>
            <p:cNvSpPr/>
            <p:nvPr/>
          </p:nvSpPr>
          <p:spPr>
            <a:xfrm>
              <a:off x="6389441" y="4778695"/>
              <a:ext cx="2655910" cy="784995"/>
            </a:xfrm>
            <a:custGeom>
              <a:avLst/>
              <a:gdLst>
                <a:gd name="connsiteX0" fmla="*/ 0 w 2655317"/>
                <a:gd name="connsiteY0" fmla="*/ 78499 h 784994"/>
                <a:gd name="connsiteX1" fmla="*/ 78499 w 2655317"/>
                <a:gd name="connsiteY1" fmla="*/ 0 h 784994"/>
                <a:gd name="connsiteX2" fmla="*/ 2576818 w 2655317"/>
                <a:gd name="connsiteY2" fmla="*/ 0 h 784994"/>
                <a:gd name="connsiteX3" fmla="*/ 2655317 w 2655317"/>
                <a:gd name="connsiteY3" fmla="*/ 78499 h 784994"/>
                <a:gd name="connsiteX4" fmla="*/ 2655317 w 2655317"/>
                <a:gd name="connsiteY4" fmla="*/ 706495 h 784994"/>
                <a:gd name="connsiteX5" fmla="*/ 2576818 w 2655317"/>
                <a:gd name="connsiteY5" fmla="*/ 784994 h 784994"/>
                <a:gd name="connsiteX6" fmla="*/ 78499 w 2655317"/>
                <a:gd name="connsiteY6" fmla="*/ 784994 h 784994"/>
                <a:gd name="connsiteX7" fmla="*/ 0 w 2655317"/>
                <a:gd name="connsiteY7" fmla="*/ 706495 h 784994"/>
                <a:gd name="connsiteX8" fmla="*/ 0 w 2655317"/>
                <a:gd name="connsiteY8" fmla="*/ 78499 h 78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5317" h="784994">
                  <a:moveTo>
                    <a:pt x="0" y="78499"/>
                  </a:moveTo>
                  <a:cubicBezTo>
                    <a:pt x="0" y="35145"/>
                    <a:pt x="35145" y="0"/>
                    <a:pt x="78499" y="0"/>
                  </a:cubicBezTo>
                  <a:lnTo>
                    <a:pt x="2576818" y="0"/>
                  </a:lnTo>
                  <a:cubicBezTo>
                    <a:pt x="2620172" y="0"/>
                    <a:pt x="2655317" y="35145"/>
                    <a:pt x="2655317" y="78499"/>
                  </a:cubicBezTo>
                  <a:lnTo>
                    <a:pt x="2655317" y="706495"/>
                  </a:lnTo>
                  <a:cubicBezTo>
                    <a:pt x="2655317" y="749849"/>
                    <a:pt x="2620172" y="784994"/>
                    <a:pt x="2576818" y="784994"/>
                  </a:cubicBezTo>
                  <a:lnTo>
                    <a:pt x="78499" y="784994"/>
                  </a:lnTo>
                  <a:cubicBezTo>
                    <a:pt x="35145" y="784994"/>
                    <a:pt x="0" y="749849"/>
                    <a:pt x="0" y="706495"/>
                  </a:cubicBezTo>
                  <a:lnTo>
                    <a:pt x="0" y="78499"/>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61078" tIns="48381" rIns="61078" bIns="48381" spcCol="1270" anchor="ctr"/>
            <a:lstStyle/>
            <a:p>
              <a:pPr algn="ctr" defTabSz="889000">
                <a:lnSpc>
                  <a:spcPct val="90000"/>
                </a:lnSpc>
                <a:spcAft>
                  <a:spcPct val="35000"/>
                </a:spcAft>
                <a:defRPr/>
              </a:pPr>
              <a:r>
                <a:rPr lang="zh-CN" altLang="en-US" sz="2000" dirty="0">
                  <a:solidFill>
                    <a:schemeClr val="tx1"/>
                  </a:solidFill>
                  <a:latin typeface="Times New Roman" panose="02020603050405020304"/>
                  <a:ea typeface="微软雅黑" panose="020B0503020204020204" charset="-122"/>
                </a:rPr>
                <a:t>血外渗性囊肿（略）</a:t>
              </a:r>
            </a:p>
          </p:txBody>
        </p:sp>
      </p:grpSp>
      <p:sp>
        <p:nvSpPr>
          <p:cNvPr id="5" name="TextBox 4"/>
          <p:cNvSpPr txBox="1"/>
          <p:nvPr/>
        </p:nvSpPr>
        <p:spPr>
          <a:xfrm>
            <a:off x="287889" y="1403026"/>
            <a:ext cx="1999787" cy="417416"/>
          </a:xfrm>
          <a:prstGeom prst="rect">
            <a:avLst/>
          </a:prstGeom>
          <a:solidFill>
            <a:schemeClr val="accent2">
              <a:lumMod val="40000"/>
              <a:lumOff val="60000"/>
            </a:schemeClr>
          </a:solidFill>
        </p:spPr>
        <p:txBody>
          <a:bodyPr lIns="108825" tIns="54412" rIns="108825" bIns="54412">
            <a:spAutoFit/>
          </a:bodyPr>
          <a:lstStyle/>
          <a:p>
            <a:pPr algn="ctr">
              <a:defRPr/>
            </a:pPr>
            <a:r>
              <a:rPr lang="zh-CN" altLang="en-US" sz="2000" b="1" dirty="0">
                <a:latin typeface="Times New Roman" panose="02020603050405020304"/>
                <a:ea typeface="微软雅黑" panose="020B0503020204020204" charset="-122"/>
              </a:rPr>
              <a:t>分类</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txBox="1">
            <a:spLocks noChangeArrowheads="1"/>
          </p:cNvSpPr>
          <p:nvPr/>
        </p:nvSpPr>
        <p:spPr bwMode="auto">
          <a:xfrm>
            <a:off x="4723540" y="90372"/>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
        <p:nvSpPr>
          <p:cNvPr id="7" name="Text Box 3"/>
          <p:cNvSpPr txBox="1">
            <a:spLocks noChangeArrowheads="1"/>
          </p:cNvSpPr>
          <p:nvPr/>
        </p:nvSpPr>
        <p:spPr bwMode="auto">
          <a:xfrm>
            <a:off x="654517" y="1556978"/>
            <a:ext cx="2348956"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p>
        </p:txBody>
      </p:sp>
      <p:sp>
        <p:nvSpPr>
          <p:cNvPr id="56324" name="Text Box 7"/>
          <p:cNvSpPr txBox="1">
            <a:spLocks noChangeArrowheads="1"/>
          </p:cNvSpPr>
          <p:nvPr/>
        </p:nvSpPr>
        <p:spPr bwMode="auto">
          <a:xfrm>
            <a:off x="913219" y="2120410"/>
            <a:ext cx="3182201"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皮脂管排泄管阻塞</a:t>
            </a:r>
          </a:p>
        </p:txBody>
      </p:sp>
      <p:sp>
        <p:nvSpPr>
          <p:cNvPr id="56325" name="Text Box 8"/>
          <p:cNvSpPr txBox="1">
            <a:spLocks noChangeArrowheads="1"/>
          </p:cNvSpPr>
          <p:nvPr/>
        </p:nvSpPr>
        <p:spPr bwMode="auto">
          <a:xfrm>
            <a:off x="4354122" y="2075970"/>
            <a:ext cx="3182201"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皮脂腺囊状上皮增多</a:t>
            </a:r>
          </a:p>
        </p:txBody>
      </p:sp>
      <p:sp>
        <p:nvSpPr>
          <p:cNvPr id="56326" name="Text Box 9"/>
          <p:cNvSpPr txBox="1">
            <a:spLocks noChangeArrowheads="1"/>
          </p:cNvSpPr>
          <p:nvPr/>
        </p:nvSpPr>
        <p:spPr bwMode="auto">
          <a:xfrm>
            <a:off x="8183874" y="2102951"/>
            <a:ext cx="3182200"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皮脂腺分泌物</a:t>
            </a:r>
            <a:r>
              <a:rPr lang="zh-CN" altLang="en-US" sz="2000">
                <a:solidFill>
                  <a:srgbClr val="FF0000"/>
                </a:solidFill>
                <a:latin typeface="Times New Roman" panose="02020603050405020304" pitchFamily="18" charset="0"/>
                <a:ea typeface="微软雅黑" panose="020B0503020204020204" charset="-122"/>
              </a:rPr>
              <a:t>潴留</a:t>
            </a:r>
          </a:p>
        </p:txBody>
      </p:sp>
      <p:sp>
        <p:nvSpPr>
          <p:cNvPr id="11" name="右箭头 10"/>
          <p:cNvSpPr/>
          <p:nvPr/>
        </p:nvSpPr>
        <p:spPr>
          <a:xfrm>
            <a:off x="3170122" y="2271188"/>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sp>
        <p:nvSpPr>
          <p:cNvPr id="12" name="右箭头 11"/>
          <p:cNvSpPr/>
          <p:nvPr/>
        </p:nvSpPr>
        <p:spPr>
          <a:xfrm>
            <a:off x="6960194" y="2271188"/>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grpSp>
        <p:nvGrpSpPr>
          <p:cNvPr id="56329" name="组合 3"/>
          <p:cNvGrpSpPr/>
          <p:nvPr/>
        </p:nvGrpSpPr>
        <p:grpSpPr bwMode="auto">
          <a:xfrm>
            <a:off x="2125788" y="3782137"/>
            <a:ext cx="8118184" cy="2114061"/>
            <a:chOff x="2123878" y="3783259"/>
            <a:chExt cx="8120831" cy="2114504"/>
          </a:xfrm>
        </p:grpSpPr>
        <p:sp>
          <p:nvSpPr>
            <p:cNvPr id="15" name="任意多边形 14"/>
            <p:cNvSpPr/>
            <p:nvPr/>
          </p:nvSpPr>
          <p:spPr>
            <a:xfrm>
              <a:off x="2123878" y="3783259"/>
              <a:ext cx="1836912"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年龄</a:t>
              </a:r>
            </a:p>
          </p:txBody>
        </p:sp>
        <p:sp>
          <p:nvSpPr>
            <p:cNvPr id="16" name="任意多边形 15"/>
            <p:cNvSpPr/>
            <p:nvPr/>
          </p:nvSpPr>
          <p:spPr>
            <a:xfrm>
              <a:off x="2123878" y="4445232"/>
              <a:ext cx="1836912"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青壮年为主</a:t>
              </a:r>
            </a:p>
          </p:txBody>
        </p:sp>
        <p:sp>
          <p:nvSpPr>
            <p:cNvPr id="17" name="任意多边形 16"/>
            <p:cNvSpPr/>
            <p:nvPr/>
          </p:nvSpPr>
          <p:spPr>
            <a:xfrm>
              <a:off x="4217989" y="3783259"/>
              <a:ext cx="1836911"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部位</a:t>
              </a:r>
            </a:p>
          </p:txBody>
        </p:sp>
        <p:sp>
          <p:nvSpPr>
            <p:cNvPr id="18" name="任意多边形 17"/>
            <p:cNvSpPr/>
            <p:nvPr/>
          </p:nvSpPr>
          <p:spPr>
            <a:xfrm>
              <a:off x="4217989" y="4445232"/>
              <a:ext cx="1836911"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面部为主</a:t>
              </a:r>
            </a:p>
          </p:txBody>
        </p:sp>
        <p:sp>
          <p:nvSpPr>
            <p:cNvPr id="19" name="任意多边形 18"/>
            <p:cNvSpPr/>
            <p:nvPr/>
          </p:nvSpPr>
          <p:spPr>
            <a:xfrm>
              <a:off x="6313687" y="3783259"/>
              <a:ext cx="1836911"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特征</a:t>
              </a:r>
            </a:p>
          </p:txBody>
        </p:sp>
        <p:sp>
          <p:nvSpPr>
            <p:cNvPr id="20" name="任意多边形 19"/>
            <p:cNvSpPr/>
            <p:nvPr/>
          </p:nvSpPr>
          <p:spPr>
            <a:xfrm>
              <a:off x="6313687" y="4445232"/>
              <a:ext cx="1836911"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色素点、与皮肤粘连、可恶变</a:t>
              </a:r>
            </a:p>
          </p:txBody>
        </p:sp>
        <p:sp>
          <p:nvSpPr>
            <p:cNvPr id="21" name="任意多边形 20"/>
            <p:cNvSpPr/>
            <p:nvPr/>
          </p:nvSpPr>
          <p:spPr>
            <a:xfrm>
              <a:off x="8407797" y="3783259"/>
              <a:ext cx="1836912" cy="661973"/>
            </a:xfrm>
            <a:custGeom>
              <a:avLst/>
              <a:gdLst>
                <a:gd name="connsiteX0" fmla="*/ 0 w 1837292"/>
                <a:gd name="connsiteY0" fmla="*/ 0 h 662400"/>
                <a:gd name="connsiteX1" fmla="*/ 1837292 w 1837292"/>
                <a:gd name="connsiteY1" fmla="*/ 0 h 662400"/>
                <a:gd name="connsiteX2" fmla="*/ 1837292 w 1837292"/>
                <a:gd name="connsiteY2" fmla="*/ 662400 h 662400"/>
                <a:gd name="connsiteX3" fmla="*/ 0 w 1837292"/>
                <a:gd name="connsiteY3" fmla="*/ 662400 h 662400"/>
                <a:gd name="connsiteX4" fmla="*/ 0 w 1837292"/>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662400">
                  <a:moveTo>
                    <a:pt x="0" y="0"/>
                  </a:moveTo>
                  <a:lnTo>
                    <a:pt x="1837292" y="0"/>
                  </a:lnTo>
                  <a:lnTo>
                    <a:pt x="1837292" y="662400"/>
                  </a:lnTo>
                  <a:lnTo>
                    <a:pt x="0" y="6624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囊内容</a:t>
              </a:r>
            </a:p>
          </p:txBody>
        </p:sp>
        <p:sp>
          <p:nvSpPr>
            <p:cNvPr id="22" name="任意多边形 21"/>
            <p:cNvSpPr/>
            <p:nvPr/>
          </p:nvSpPr>
          <p:spPr>
            <a:xfrm>
              <a:off x="8407797" y="4445232"/>
              <a:ext cx="1836912" cy="1452531"/>
            </a:xfrm>
            <a:custGeom>
              <a:avLst/>
              <a:gdLst>
                <a:gd name="connsiteX0" fmla="*/ 0 w 1837292"/>
                <a:gd name="connsiteY0" fmla="*/ 0 h 1452104"/>
                <a:gd name="connsiteX1" fmla="*/ 1837292 w 1837292"/>
                <a:gd name="connsiteY1" fmla="*/ 0 h 1452104"/>
                <a:gd name="connsiteX2" fmla="*/ 1837292 w 1837292"/>
                <a:gd name="connsiteY2" fmla="*/ 1452104 h 1452104"/>
                <a:gd name="connsiteX3" fmla="*/ 0 w 1837292"/>
                <a:gd name="connsiteY3" fmla="*/ 1452104 h 1452104"/>
                <a:gd name="connsiteX4" fmla="*/ 0 w 1837292"/>
                <a:gd name="connsiteY4" fmla="*/ 0 h 145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292" h="1452104">
                  <a:moveTo>
                    <a:pt x="0" y="0"/>
                  </a:moveTo>
                  <a:lnTo>
                    <a:pt x="1837292" y="0"/>
                  </a:lnTo>
                  <a:lnTo>
                    <a:pt x="1837292" y="1452104"/>
                  </a:lnTo>
                  <a:lnTo>
                    <a:pt x="0" y="1452104"/>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白色凝乳状</a:t>
              </a:r>
            </a:p>
          </p:txBody>
        </p:sp>
      </p:grpSp>
      <p:sp>
        <p:nvSpPr>
          <p:cNvPr id="14" name="Text Box 3"/>
          <p:cNvSpPr txBox="1">
            <a:spLocks noChangeArrowheads="1"/>
          </p:cNvSpPr>
          <p:nvPr/>
        </p:nvSpPr>
        <p:spPr bwMode="auto">
          <a:xfrm>
            <a:off x="632297" y="2985397"/>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859257"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p>
        </p:txBody>
      </p:sp>
      <p:grpSp>
        <p:nvGrpSpPr>
          <p:cNvPr id="57347" name="组合 5"/>
          <p:cNvGrpSpPr/>
          <p:nvPr/>
        </p:nvGrpSpPr>
        <p:grpSpPr bwMode="auto">
          <a:xfrm>
            <a:off x="3559492" y="1579103"/>
            <a:ext cx="5578771" cy="4064646"/>
            <a:chOff x="3303278" y="2272898"/>
            <a:chExt cx="5579971" cy="4064941"/>
          </a:xfrm>
        </p:grpSpPr>
        <p:sp>
          <p:nvSpPr>
            <p:cNvPr id="7" name="等腰三角形 6"/>
            <p:cNvSpPr/>
            <p:nvPr/>
          </p:nvSpPr>
          <p:spPr>
            <a:xfrm>
              <a:off x="4061127" y="2272898"/>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00825"/>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局麻手术摘除</a:t>
              </a:r>
            </a:p>
          </p:txBody>
        </p:sp>
        <p:sp>
          <p:nvSpPr>
            <p:cNvPr id="9" name="任意多边形 8"/>
            <p:cNvSpPr/>
            <p:nvPr/>
          </p:nvSpPr>
          <p:spPr>
            <a:xfrm>
              <a:off x="3304865" y="3508734"/>
              <a:ext cx="5578384"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沿皮纹方向长梭形切口</a:t>
              </a:r>
            </a:p>
          </p:txBody>
        </p:sp>
        <p:sp>
          <p:nvSpPr>
            <p:cNvPr id="10" name="任意多边形 9"/>
            <p:cNvSpPr/>
            <p:nvPr/>
          </p:nvSpPr>
          <p:spPr>
            <a:xfrm>
              <a:off x="3303278" y="4326167"/>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切除囊肿及粘连皮肤</a:t>
              </a:r>
            </a:p>
          </p:txBody>
        </p:sp>
        <p:sp>
          <p:nvSpPr>
            <p:cNvPr id="11" name="任意多边形 10"/>
            <p:cNvSpPr/>
            <p:nvPr/>
          </p:nvSpPr>
          <p:spPr>
            <a:xfrm>
              <a:off x="3303278" y="5140425"/>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有继发感染，先控制炎症再手术</a:t>
              </a:r>
            </a:p>
          </p:txBody>
        </p:sp>
      </p:grpSp>
      <p:sp>
        <p:nvSpPr>
          <p:cNvPr id="57348" name="Rectangle 2"/>
          <p:cNvSpPr txBox="1">
            <a:spLocks noChangeArrowheads="1"/>
          </p:cNvSpPr>
          <p:nvPr/>
        </p:nvSpPr>
        <p:spPr bwMode="auto">
          <a:xfrm>
            <a:off x="5011195" y="49994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组合 7"/>
          <p:cNvGrpSpPr/>
          <p:nvPr/>
        </p:nvGrpSpPr>
        <p:grpSpPr bwMode="auto">
          <a:xfrm>
            <a:off x="2136898" y="1917256"/>
            <a:ext cx="7997561" cy="4158287"/>
            <a:chOff x="1857356" y="2285992"/>
            <a:chExt cx="4813216" cy="3800826"/>
          </a:xfrm>
        </p:grpSpPr>
        <p:pic>
          <p:nvPicPr>
            <p:cNvPr id="58373" name="Picture 18" descr="D:\photo234\DSC011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88" y="2285992"/>
              <a:ext cx="2418000" cy="1872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58374" name="Picture 14" descr="D:\photo234\DSC011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56" y="4214818"/>
              <a:ext cx="2214610" cy="1870351"/>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58375" name="Picture 16" descr="D:\photo234\DSC0112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372" y="4214818"/>
              <a:ext cx="2527200" cy="1872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9" name="Text Box 3"/>
          <p:cNvSpPr txBox="1">
            <a:spLocks noChangeArrowheads="1"/>
          </p:cNvSpPr>
          <p:nvPr/>
        </p:nvSpPr>
        <p:spPr bwMode="auto">
          <a:xfrm>
            <a:off x="859257"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p>
        </p:txBody>
      </p:sp>
      <p:sp>
        <p:nvSpPr>
          <p:cNvPr id="58372" name="Rectangle 2"/>
          <p:cNvSpPr txBox="1">
            <a:spLocks noChangeArrowheads="1"/>
          </p:cNvSpPr>
          <p:nvPr/>
        </p:nvSpPr>
        <p:spPr bwMode="auto">
          <a:xfrm>
            <a:off x="5011195" y="49994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皮脂腺囊肿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txBox="1">
            <a:spLocks noChangeArrowheads="1"/>
          </p:cNvSpPr>
          <p:nvPr/>
        </p:nvSpPr>
        <p:spPr bwMode="auto">
          <a:xfrm>
            <a:off x="4362384" y="-118"/>
            <a:ext cx="3466813" cy="8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35481" y="1404613"/>
            <a:ext cx="2348956"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p>
        </p:txBody>
      </p:sp>
      <p:grpSp>
        <p:nvGrpSpPr>
          <p:cNvPr id="59396" name="组合 8"/>
          <p:cNvGrpSpPr/>
          <p:nvPr/>
        </p:nvGrpSpPr>
        <p:grpSpPr bwMode="auto">
          <a:xfrm>
            <a:off x="479932" y="1977568"/>
            <a:ext cx="4856626" cy="1998200"/>
            <a:chOff x="761863" y="1977295"/>
            <a:chExt cx="4857152" cy="1999908"/>
          </a:xfrm>
        </p:grpSpPr>
        <p:sp>
          <p:nvSpPr>
            <p:cNvPr id="10" name="任意多边形 9"/>
            <p:cNvSpPr/>
            <p:nvPr/>
          </p:nvSpPr>
          <p:spPr>
            <a:xfrm>
              <a:off x="761863" y="1977295"/>
              <a:ext cx="4857152" cy="578210"/>
            </a:xfrm>
            <a:custGeom>
              <a:avLst/>
              <a:gdLst>
                <a:gd name="connsiteX0" fmla="*/ 0 w 4857152"/>
                <a:gd name="connsiteY0" fmla="*/ 96253 h 577504"/>
                <a:gd name="connsiteX1" fmla="*/ 96253 w 4857152"/>
                <a:gd name="connsiteY1" fmla="*/ 0 h 577504"/>
                <a:gd name="connsiteX2" fmla="*/ 4760899 w 4857152"/>
                <a:gd name="connsiteY2" fmla="*/ 0 h 577504"/>
                <a:gd name="connsiteX3" fmla="*/ 4857152 w 4857152"/>
                <a:gd name="connsiteY3" fmla="*/ 96253 h 577504"/>
                <a:gd name="connsiteX4" fmla="*/ 4857152 w 4857152"/>
                <a:gd name="connsiteY4" fmla="*/ 481251 h 577504"/>
                <a:gd name="connsiteX5" fmla="*/ 4760899 w 4857152"/>
                <a:gd name="connsiteY5" fmla="*/ 577504 h 577504"/>
                <a:gd name="connsiteX6" fmla="*/ 96253 w 4857152"/>
                <a:gd name="connsiteY6" fmla="*/ 577504 h 577504"/>
                <a:gd name="connsiteX7" fmla="*/ 0 w 4857152"/>
                <a:gd name="connsiteY7" fmla="*/ 481251 h 577504"/>
                <a:gd name="connsiteX8" fmla="*/ 0 w 4857152"/>
                <a:gd name="connsiteY8" fmla="*/ 96253 h 57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152" h="577504">
                  <a:moveTo>
                    <a:pt x="0" y="96253"/>
                  </a:moveTo>
                  <a:cubicBezTo>
                    <a:pt x="0" y="43094"/>
                    <a:pt x="43094" y="0"/>
                    <a:pt x="96253" y="0"/>
                  </a:cubicBezTo>
                  <a:lnTo>
                    <a:pt x="4760899" y="0"/>
                  </a:lnTo>
                  <a:cubicBezTo>
                    <a:pt x="4814058" y="0"/>
                    <a:pt x="4857152" y="43094"/>
                    <a:pt x="4857152" y="96253"/>
                  </a:cubicBezTo>
                  <a:lnTo>
                    <a:pt x="4857152" y="481251"/>
                  </a:lnTo>
                  <a:cubicBezTo>
                    <a:pt x="4857152" y="534410"/>
                    <a:pt x="4814058" y="577504"/>
                    <a:pt x="4760899" y="577504"/>
                  </a:cubicBezTo>
                  <a:lnTo>
                    <a:pt x="96253" y="577504"/>
                  </a:lnTo>
                  <a:cubicBezTo>
                    <a:pt x="43094" y="577504"/>
                    <a:pt x="0" y="534410"/>
                    <a:pt x="0" y="481251"/>
                  </a:cubicBezTo>
                  <a:lnTo>
                    <a:pt x="0" y="96253"/>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4367" tIns="104367" rIns="104367" bIns="104367" spcCol="1270" anchor="ctr"/>
            <a:lstStyle/>
            <a:p>
              <a:pPr defTabSz="889000">
                <a:lnSpc>
                  <a:spcPct val="90000"/>
                </a:lnSpc>
                <a:spcAft>
                  <a:spcPct val="35000"/>
                </a:spcAft>
                <a:defRPr/>
              </a:pPr>
              <a:r>
                <a:rPr lang="zh-CN" altLang="en-US" sz="2000" b="1">
                  <a:latin typeface="Times New Roman" panose="02020603050405020304"/>
                  <a:ea typeface="微软雅黑" panose="020B0503020204020204" charset="-122"/>
                </a:rPr>
                <a:t>皮样囊肿</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761863" y="2555505"/>
              <a:ext cx="4857152" cy="422538"/>
            </a:xfrm>
            <a:custGeom>
              <a:avLst/>
              <a:gdLst>
                <a:gd name="connsiteX0" fmla="*/ 0 w 4857152"/>
                <a:gd name="connsiteY0" fmla="*/ 0 h 422449"/>
                <a:gd name="connsiteX1" fmla="*/ 4857152 w 4857152"/>
                <a:gd name="connsiteY1" fmla="*/ 0 h 422449"/>
                <a:gd name="connsiteX2" fmla="*/ 4857152 w 4857152"/>
                <a:gd name="connsiteY2" fmla="*/ 422449 h 422449"/>
                <a:gd name="connsiteX3" fmla="*/ 0 w 4857152"/>
                <a:gd name="connsiteY3" fmla="*/ 422449 h 422449"/>
                <a:gd name="connsiteX4" fmla="*/ 0 w 4857152"/>
                <a:gd name="connsiteY4" fmla="*/ 0 h 42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152" h="422449">
                  <a:moveTo>
                    <a:pt x="0" y="0"/>
                  </a:moveTo>
                  <a:lnTo>
                    <a:pt x="4857152" y="0"/>
                  </a:lnTo>
                  <a:lnTo>
                    <a:pt x="4857152" y="422449"/>
                  </a:lnTo>
                  <a:lnTo>
                    <a:pt x="0" y="4224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4179"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胚胎上皮细胞发展而成</a:t>
              </a:r>
            </a:p>
          </p:txBody>
        </p:sp>
        <p:sp>
          <p:nvSpPr>
            <p:cNvPr id="12" name="任意多边形 11"/>
            <p:cNvSpPr/>
            <p:nvPr/>
          </p:nvSpPr>
          <p:spPr>
            <a:xfrm>
              <a:off x="761863" y="2978043"/>
              <a:ext cx="4857152" cy="576622"/>
            </a:xfrm>
            <a:custGeom>
              <a:avLst/>
              <a:gdLst>
                <a:gd name="connsiteX0" fmla="*/ 0 w 4857152"/>
                <a:gd name="connsiteY0" fmla="*/ 96253 h 577504"/>
                <a:gd name="connsiteX1" fmla="*/ 96253 w 4857152"/>
                <a:gd name="connsiteY1" fmla="*/ 0 h 577504"/>
                <a:gd name="connsiteX2" fmla="*/ 4760899 w 4857152"/>
                <a:gd name="connsiteY2" fmla="*/ 0 h 577504"/>
                <a:gd name="connsiteX3" fmla="*/ 4857152 w 4857152"/>
                <a:gd name="connsiteY3" fmla="*/ 96253 h 577504"/>
                <a:gd name="connsiteX4" fmla="*/ 4857152 w 4857152"/>
                <a:gd name="connsiteY4" fmla="*/ 481251 h 577504"/>
                <a:gd name="connsiteX5" fmla="*/ 4760899 w 4857152"/>
                <a:gd name="connsiteY5" fmla="*/ 577504 h 577504"/>
                <a:gd name="connsiteX6" fmla="*/ 96253 w 4857152"/>
                <a:gd name="connsiteY6" fmla="*/ 577504 h 577504"/>
                <a:gd name="connsiteX7" fmla="*/ 0 w 4857152"/>
                <a:gd name="connsiteY7" fmla="*/ 481251 h 577504"/>
                <a:gd name="connsiteX8" fmla="*/ 0 w 4857152"/>
                <a:gd name="connsiteY8" fmla="*/ 96253 h 57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152" h="577504">
                  <a:moveTo>
                    <a:pt x="0" y="96253"/>
                  </a:moveTo>
                  <a:cubicBezTo>
                    <a:pt x="0" y="43094"/>
                    <a:pt x="43094" y="0"/>
                    <a:pt x="96253" y="0"/>
                  </a:cubicBezTo>
                  <a:lnTo>
                    <a:pt x="4760899" y="0"/>
                  </a:lnTo>
                  <a:cubicBezTo>
                    <a:pt x="4814058" y="0"/>
                    <a:pt x="4857152" y="43094"/>
                    <a:pt x="4857152" y="96253"/>
                  </a:cubicBezTo>
                  <a:lnTo>
                    <a:pt x="4857152" y="481251"/>
                  </a:lnTo>
                  <a:cubicBezTo>
                    <a:pt x="4857152" y="534410"/>
                    <a:pt x="4814058" y="577504"/>
                    <a:pt x="4760899" y="577504"/>
                  </a:cubicBezTo>
                  <a:lnTo>
                    <a:pt x="96253" y="577504"/>
                  </a:lnTo>
                  <a:cubicBezTo>
                    <a:pt x="43094" y="577504"/>
                    <a:pt x="0" y="534410"/>
                    <a:pt x="0" y="481251"/>
                  </a:cubicBezTo>
                  <a:lnTo>
                    <a:pt x="0" y="9625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4367" tIns="104367" rIns="104367" bIns="104367" spcCol="1270" anchor="ctr"/>
            <a:lstStyle/>
            <a:p>
              <a:pPr defTabSz="889000">
                <a:lnSpc>
                  <a:spcPct val="90000"/>
                </a:lnSpc>
                <a:spcAft>
                  <a:spcPct val="35000"/>
                </a:spcAft>
                <a:defRPr/>
              </a:pPr>
              <a:r>
                <a:rPr lang="zh-CN" altLang="en-US" sz="2000" b="1">
                  <a:latin typeface="Times New Roman" panose="02020603050405020304"/>
                  <a:ea typeface="微软雅黑" panose="020B0503020204020204" charset="-122"/>
                </a:rPr>
                <a:t>表皮样囊肿</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761863" y="3554665"/>
              <a:ext cx="4857152" cy="422538"/>
            </a:xfrm>
            <a:custGeom>
              <a:avLst/>
              <a:gdLst>
                <a:gd name="connsiteX0" fmla="*/ 0 w 4857152"/>
                <a:gd name="connsiteY0" fmla="*/ 0 h 422449"/>
                <a:gd name="connsiteX1" fmla="*/ 4857152 w 4857152"/>
                <a:gd name="connsiteY1" fmla="*/ 0 h 422449"/>
                <a:gd name="connsiteX2" fmla="*/ 4857152 w 4857152"/>
                <a:gd name="connsiteY2" fmla="*/ 422449 h 422449"/>
                <a:gd name="connsiteX3" fmla="*/ 0 w 4857152"/>
                <a:gd name="connsiteY3" fmla="*/ 422449 h 422449"/>
                <a:gd name="connsiteX4" fmla="*/ 0 w 4857152"/>
                <a:gd name="connsiteY4" fmla="*/ 0 h 422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7152" h="422449">
                  <a:moveTo>
                    <a:pt x="0" y="0"/>
                  </a:moveTo>
                  <a:lnTo>
                    <a:pt x="4857152" y="0"/>
                  </a:lnTo>
                  <a:lnTo>
                    <a:pt x="4857152" y="422449"/>
                  </a:lnTo>
                  <a:lnTo>
                    <a:pt x="0" y="4224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54179"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损伤、手术上皮细胞植入</a:t>
              </a:r>
            </a:p>
          </p:txBody>
        </p:sp>
      </p:grpSp>
      <p:grpSp>
        <p:nvGrpSpPr>
          <p:cNvPr id="59397" name="组合 13"/>
          <p:cNvGrpSpPr/>
          <p:nvPr/>
        </p:nvGrpSpPr>
        <p:grpSpPr bwMode="auto">
          <a:xfrm>
            <a:off x="660866" y="4378899"/>
            <a:ext cx="11409896" cy="1858532"/>
            <a:chOff x="776664" y="4620704"/>
            <a:chExt cx="10922757" cy="1857817"/>
          </a:xfrm>
        </p:grpSpPr>
        <p:sp>
          <p:nvSpPr>
            <p:cNvPr id="15" name="任意多边形 14"/>
            <p:cNvSpPr/>
            <p:nvPr/>
          </p:nvSpPr>
          <p:spPr>
            <a:xfrm>
              <a:off x="776664" y="4620704"/>
              <a:ext cx="2470497"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16" name="任意多边形 15"/>
            <p:cNvSpPr/>
            <p:nvPr/>
          </p:nvSpPr>
          <p:spPr>
            <a:xfrm>
              <a:off x="776664" y="5188679"/>
              <a:ext cx="2470497"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多见儿童、青年</a:t>
              </a:r>
            </a:p>
          </p:txBody>
        </p:sp>
        <p:sp>
          <p:nvSpPr>
            <p:cNvPr id="17" name="任意多边形 16"/>
            <p:cNvSpPr/>
            <p:nvPr/>
          </p:nvSpPr>
          <p:spPr>
            <a:xfrm>
              <a:off x="3593578" y="4620704"/>
              <a:ext cx="2472016"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部位</a:t>
              </a:r>
              <a:endParaRPr lang="zh-CN" altLang="en-US" sz="2000" dirty="0">
                <a:latin typeface="Times New Roman" panose="02020603050405020304"/>
                <a:ea typeface="微软雅黑" panose="020B0503020204020204" charset="-122"/>
              </a:endParaRPr>
            </a:p>
          </p:txBody>
        </p:sp>
        <p:sp>
          <p:nvSpPr>
            <p:cNvPr id="18" name="任意多边形 17"/>
            <p:cNvSpPr/>
            <p:nvPr/>
          </p:nvSpPr>
          <p:spPr>
            <a:xfrm>
              <a:off x="3593578" y="5188679"/>
              <a:ext cx="2472016"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皮样囊肿：口底、颏下</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表皮样囊肿：眼睑、额、鼻</a:t>
              </a:r>
              <a:endParaRPr lang="zh-CN" altLang="en-US" sz="2000" dirty="0">
                <a:latin typeface="Times New Roman" panose="02020603050405020304"/>
                <a:ea typeface="微软雅黑" panose="020B0503020204020204" charset="-122"/>
              </a:endParaRPr>
            </a:p>
          </p:txBody>
        </p:sp>
        <p:sp>
          <p:nvSpPr>
            <p:cNvPr id="19" name="任意多边形 18"/>
            <p:cNvSpPr/>
            <p:nvPr/>
          </p:nvSpPr>
          <p:spPr>
            <a:xfrm>
              <a:off x="6410491" y="4620704"/>
              <a:ext cx="2472016"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20" name="任意多边形 19"/>
            <p:cNvSpPr/>
            <p:nvPr/>
          </p:nvSpPr>
          <p:spPr>
            <a:xfrm>
              <a:off x="6410491" y="5188679"/>
              <a:ext cx="2472016"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与周围组织无粘连</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触诊面团样</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可恶变</a:t>
              </a:r>
              <a:endParaRPr lang="zh-CN" altLang="en-US" sz="2000" dirty="0">
                <a:latin typeface="Times New Roman" panose="02020603050405020304"/>
                <a:ea typeface="微软雅黑" panose="020B0503020204020204" charset="-122"/>
              </a:endParaRPr>
            </a:p>
          </p:txBody>
        </p:sp>
        <p:sp>
          <p:nvSpPr>
            <p:cNvPr id="21" name="任意多边形 20"/>
            <p:cNvSpPr/>
            <p:nvPr/>
          </p:nvSpPr>
          <p:spPr>
            <a:xfrm>
              <a:off x="9228924" y="4620704"/>
              <a:ext cx="2470497" cy="567975"/>
            </a:xfrm>
            <a:custGeom>
              <a:avLst/>
              <a:gdLst>
                <a:gd name="connsiteX0" fmla="*/ 0 w 2471212"/>
                <a:gd name="connsiteY0" fmla="*/ 0 h 567209"/>
                <a:gd name="connsiteX1" fmla="*/ 2471212 w 2471212"/>
                <a:gd name="connsiteY1" fmla="*/ 0 h 567209"/>
                <a:gd name="connsiteX2" fmla="*/ 2471212 w 2471212"/>
                <a:gd name="connsiteY2" fmla="*/ 567209 h 567209"/>
                <a:gd name="connsiteX3" fmla="*/ 0 w 2471212"/>
                <a:gd name="connsiteY3" fmla="*/ 567209 h 567209"/>
                <a:gd name="connsiteX4" fmla="*/ 0 w 2471212"/>
                <a:gd name="connsiteY4" fmla="*/ 0 h 567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567209">
                  <a:moveTo>
                    <a:pt x="0" y="0"/>
                  </a:moveTo>
                  <a:lnTo>
                    <a:pt x="2471212" y="0"/>
                  </a:lnTo>
                  <a:lnTo>
                    <a:pt x="2471212" y="567209"/>
                  </a:lnTo>
                  <a:lnTo>
                    <a:pt x="0" y="567209"/>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22" name="任意多边形 21"/>
            <p:cNvSpPr/>
            <p:nvPr/>
          </p:nvSpPr>
          <p:spPr>
            <a:xfrm>
              <a:off x="9228924" y="5188679"/>
              <a:ext cx="2470497" cy="1289842"/>
            </a:xfrm>
            <a:custGeom>
              <a:avLst/>
              <a:gdLst>
                <a:gd name="connsiteX0" fmla="*/ 0 w 2471212"/>
                <a:gd name="connsiteY0" fmla="*/ 0 h 1290608"/>
                <a:gd name="connsiteX1" fmla="*/ 2471212 w 2471212"/>
                <a:gd name="connsiteY1" fmla="*/ 0 h 1290608"/>
                <a:gd name="connsiteX2" fmla="*/ 2471212 w 2471212"/>
                <a:gd name="connsiteY2" fmla="*/ 1290608 h 1290608"/>
                <a:gd name="connsiteX3" fmla="*/ 0 w 2471212"/>
                <a:gd name="connsiteY3" fmla="*/ 1290608 h 1290608"/>
                <a:gd name="connsiteX4" fmla="*/ 0 w 2471212"/>
                <a:gd name="connsiteY4" fmla="*/ 0 h 129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1212" h="1290608">
                  <a:moveTo>
                    <a:pt x="0" y="0"/>
                  </a:moveTo>
                  <a:lnTo>
                    <a:pt x="2471212" y="0"/>
                  </a:lnTo>
                  <a:lnTo>
                    <a:pt x="2471212" y="1290608"/>
                  </a:lnTo>
                  <a:lnTo>
                    <a:pt x="0" y="1290608"/>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乳白色豆渣样</a:t>
              </a:r>
            </a:p>
          </p:txBody>
        </p:sp>
      </p:grpSp>
      <p:sp>
        <p:nvSpPr>
          <p:cNvPr id="6" name="Text Box 3"/>
          <p:cNvSpPr txBox="1">
            <a:spLocks noChangeArrowheads="1"/>
          </p:cNvSpPr>
          <p:nvPr/>
        </p:nvSpPr>
        <p:spPr bwMode="auto">
          <a:xfrm>
            <a:off x="479932" y="3905934"/>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p>
        </p:txBody>
      </p:sp>
      <p:pic>
        <p:nvPicPr>
          <p:cNvPr id="59399" name="Picture 9" descr="0806"/>
          <p:cNvPicPr>
            <a:picLocks noChangeAspect="1" noChangeArrowheads="1"/>
          </p:cNvPicPr>
          <p:nvPr/>
        </p:nvPicPr>
        <p:blipFill>
          <a:blip r:embed="rId2">
            <a:extLst>
              <a:ext uri="{28A0092B-C50C-407E-A947-70E740481C1C}">
                <a14:useLocalDpi xmlns:a14="http://schemas.microsoft.com/office/drawing/2010/main" val="0"/>
              </a:ext>
            </a:extLst>
          </a:blip>
          <a:srcRect t="5856"/>
          <a:stretch>
            <a:fillRect/>
          </a:stretch>
        </p:blipFill>
        <p:spPr bwMode="auto">
          <a:xfrm>
            <a:off x="5736516" y="1485556"/>
            <a:ext cx="5456562" cy="219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5506380" y="3817054"/>
            <a:ext cx="5988252"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p>
            <a:pPr algn="ctr">
              <a:lnSpc>
                <a:spcPct val="150000"/>
              </a:lnSpc>
              <a:defRPr/>
            </a:pPr>
            <a:r>
              <a:rPr lang="zh-CN" altLang="en-US" dirty="0">
                <a:latin typeface="Times New Roman" panose="02020603050405020304"/>
                <a:ea typeface="微软雅黑" panose="020B0503020204020204" charset="-122"/>
              </a:rPr>
              <a:t>口底皮样囊肿的位置（</a:t>
            </a:r>
            <a:r>
              <a:rPr lang="en-US" altLang="zh-CN" dirty="0">
                <a:latin typeface="Times New Roman" panose="02020603050405020304"/>
                <a:ea typeface="微软雅黑" panose="020B0503020204020204" charset="-122"/>
              </a:rPr>
              <a:t>1</a:t>
            </a:r>
            <a:r>
              <a:rPr lang="zh-CN" altLang="en-US" dirty="0">
                <a:latin typeface="Times New Roman" panose="02020603050405020304"/>
                <a:ea typeface="微软雅黑" panose="020B0503020204020204" charset="-122"/>
              </a:rPr>
              <a:t>）口底肌之上；（</a:t>
            </a:r>
            <a:r>
              <a:rPr lang="en-US" altLang="zh-CN" dirty="0">
                <a:latin typeface="Times New Roman" panose="02020603050405020304"/>
                <a:ea typeface="微软雅黑" panose="020B0503020204020204" charset="-122"/>
              </a:rPr>
              <a:t>2</a:t>
            </a:r>
            <a:r>
              <a:rPr lang="zh-CN" altLang="en-US" dirty="0">
                <a:latin typeface="Times New Roman" panose="02020603050405020304"/>
                <a:ea typeface="微软雅黑" panose="020B0503020204020204" charset="-122"/>
              </a:rPr>
              <a:t>）口底肌之下</a:t>
            </a: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txBox="1">
            <a:spLocks noChangeArrowheads="1"/>
          </p:cNvSpPr>
          <p:nvPr/>
        </p:nvSpPr>
        <p:spPr bwMode="auto">
          <a:xfrm>
            <a:off x="4502041" y="86233"/>
            <a:ext cx="3466813" cy="8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859257" y="1442704"/>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p>
        </p:txBody>
      </p:sp>
      <p:grpSp>
        <p:nvGrpSpPr>
          <p:cNvPr id="60420" name="组合 1"/>
          <p:cNvGrpSpPr/>
          <p:nvPr/>
        </p:nvGrpSpPr>
        <p:grpSpPr bwMode="auto">
          <a:xfrm>
            <a:off x="3623726" y="1923908"/>
            <a:ext cx="5578771" cy="4064646"/>
            <a:chOff x="3303278" y="2277351"/>
            <a:chExt cx="5579971" cy="4064941"/>
          </a:xfrm>
        </p:grpSpPr>
        <p:sp>
          <p:nvSpPr>
            <p:cNvPr id="3" name="等腰三角形 2"/>
            <p:cNvSpPr/>
            <p:nvPr/>
          </p:nvSpPr>
          <p:spPr>
            <a:xfrm>
              <a:off x="3977924" y="2277351"/>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03278" y="2748461"/>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a:t>
              </a:r>
            </a:p>
          </p:txBody>
        </p:sp>
        <p:sp>
          <p:nvSpPr>
            <p:cNvPr id="8" name="任意多边形 7"/>
            <p:cNvSpPr/>
            <p:nvPr/>
          </p:nvSpPr>
          <p:spPr>
            <a:xfrm>
              <a:off x="3304865" y="3556370"/>
              <a:ext cx="5578384"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囊壁较厚，钝性剥离</a:t>
              </a:r>
            </a:p>
          </p:txBody>
        </p:sp>
        <p:sp>
          <p:nvSpPr>
            <p:cNvPr id="9" name="任意多边形 8"/>
            <p:cNvSpPr/>
            <p:nvPr/>
          </p:nvSpPr>
          <p:spPr>
            <a:xfrm>
              <a:off x="3303278" y="4373803"/>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囊肿位于口底，口内进路</a:t>
              </a:r>
            </a:p>
          </p:txBody>
        </p:sp>
        <p:sp>
          <p:nvSpPr>
            <p:cNvPr id="10" name="任意多边形 9"/>
            <p:cNvSpPr/>
            <p:nvPr/>
          </p:nvSpPr>
          <p:spPr>
            <a:xfrm>
              <a:off x="3303278" y="5188061"/>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囊肿位于下颌舌骨肌以下，口外进路</a:t>
              </a:r>
            </a:p>
          </p:txBody>
        </p:sp>
      </p:gr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6" name="椭圆 45"/>
          <p:cNvSpPr/>
          <p:nvPr/>
        </p:nvSpPr>
        <p:spPr>
          <a:xfrm>
            <a:off x="3680884" y="2132184"/>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60" name="椭圆 59"/>
          <p:cNvSpPr/>
          <p:nvPr/>
        </p:nvSpPr>
        <p:spPr>
          <a:xfrm>
            <a:off x="3680884" y="3114474"/>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24" name="矩形: 圆角 23"/>
          <p:cNvSpPr/>
          <p:nvPr/>
        </p:nvSpPr>
        <p:spPr>
          <a:xfrm>
            <a:off x="4544286" y="2132184"/>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charset="-122"/>
              </a:rPr>
              <a:t>第一节  概述</a:t>
            </a:r>
          </a:p>
        </p:txBody>
      </p:sp>
      <p:sp>
        <p:nvSpPr>
          <p:cNvPr id="25" name="矩形: 圆角 24"/>
          <p:cNvSpPr/>
          <p:nvPr/>
        </p:nvSpPr>
        <p:spPr>
          <a:xfrm>
            <a:off x="4544285" y="3107360"/>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1"/>
                </a:solidFill>
                <a:latin typeface="Times New Roman" panose="02020603050405020304"/>
                <a:ea typeface="微软雅黑" panose="020B0503020204020204" charset="-122"/>
              </a:rPr>
              <a:t>第二节  </a:t>
            </a:r>
            <a:r>
              <a:rPr lang="zh-CN" altLang="en-US" sz="2000" b="1" dirty="0" smtClean="0">
                <a:solidFill>
                  <a:schemeClr val="tx1"/>
                </a:solidFill>
                <a:latin typeface="Times New Roman" panose="02020603050405020304"/>
                <a:ea typeface="微软雅黑" panose="020B0503020204020204" charset="-122"/>
              </a:rPr>
              <a:t>口腔颌面部囊肿</a:t>
            </a:r>
            <a:endParaRPr lang="zh-CN" altLang="en-US" sz="2000" b="1" dirty="0">
              <a:solidFill>
                <a:schemeClr val="tx1"/>
              </a:solidFill>
              <a:latin typeface="Times New Roman" panose="02020603050405020304"/>
              <a:ea typeface="微软雅黑" panose="020B0503020204020204" charset="-122"/>
            </a:endParaRPr>
          </a:p>
        </p:txBody>
      </p:sp>
      <p:sp>
        <p:nvSpPr>
          <p:cNvPr id="6" name="椭圆 5"/>
          <p:cNvSpPr/>
          <p:nvPr/>
        </p:nvSpPr>
        <p:spPr>
          <a:xfrm>
            <a:off x="3680884" y="4057453"/>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7" name="椭圆 6"/>
          <p:cNvSpPr/>
          <p:nvPr/>
        </p:nvSpPr>
        <p:spPr>
          <a:xfrm>
            <a:off x="3680883" y="5000432"/>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effectLst>
                <a:outerShdw blurRad="38100" dist="38100" dir="2700000" algn="tl">
                  <a:srgbClr val="000000">
                    <a:alpha val="43137"/>
                  </a:srgbClr>
                </a:outerShdw>
              </a:effectLst>
              <a:latin typeface="Times New Roman" panose="02020603050405020304"/>
              <a:ea typeface="微软雅黑" panose="020B0503020204020204" charset="-122"/>
            </a:endParaRPr>
          </a:p>
        </p:txBody>
      </p:sp>
      <p:sp>
        <p:nvSpPr>
          <p:cNvPr id="8" name="矩形: 圆角 23"/>
          <p:cNvSpPr/>
          <p:nvPr/>
        </p:nvSpPr>
        <p:spPr>
          <a:xfrm>
            <a:off x="4544285" y="4082536"/>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smtClean="0">
                <a:solidFill>
                  <a:schemeClr val="tx1"/>
                </a:solidFill>
                <a:latin typeface="Times New Roman" panose="02020603050405020304"/>
                <a:ea typeface="微软雅黑" panose="020B0503020204020204" charset="-122"/>
              </a:rPr>
              <a:t>第三节  瘤样病变和良性肿瘤</a:t>
            </a:r>
            <a:endParaRPr lang="zh-CN" altLang="en-US" sz="2000" b="1" dirty="0">
              <a:solidFill>
                <a:schemeClr val="tx1"/>
              </a:solidFill>
              <a:latin typeface="Times New Roman" panose="02020603050405020304"/>
              <a:ea typeface="微软雅黑" panose="020B0503020204020204" charset="-122"/>
            </a:endParaRPr>
          </a:p>
        </p:txBody>
      </p:sp>
      <p:sp>
        <p:nvSpPr>
          <p:cNvPr id="9" name="矩形: 圆角 24"/>
          <p:cNvSpPr/>
          <p:nvPr/>
        </p:nvSpPr>
        <p:spPr>
          <a:xfrm>
            <a:off x="4544285" y="5057712"/>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smtClean="0">
                <a:solidFill>
                  <a:schemeClr val="tx1"/>
                </a:solidFill>
                <a:latin typeface="Times New Roman" panose="02020603050405020304"/>
                <a:ea typeface="微软雅黑" panose="020B0503020204020204" charset="-122"/>
              </a:rPr>
              <a:t>第四节  口腔颌面部恶性肿瘤</a:t>
            </a:r>
            <a:endParaRPr lang="zh-CN" altLang="en-US" sz="2000" b="1" dirty="0">
              <a:solidFill>
                <a:schemeClr val="tx1"/>
              </a:solidFill>
              <a:latin typeface="Times New Roman" panose="02020603050405020304"/>
              <a:ea typeface="微软雅黑" panose="020B0503020204020204" charset="-122"/>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7"/>
          <p:cNvGrpSpPr/>
          <p:nvPr/>
        </p:nvGrpSpPr>
        <p:grpSpPr bwMode="auto">
          <a:xfrm>
            <a:off x="1992469" y="1917256"/>
            <a:ext cx="8207063" cy="4140829"/>
            <a:chOff x="928662" y="1214422"/>
            <a:chExt cx="5214974" cy="3929090"/>
          </a:xfrm>
        </p:grpSpPr>
        <p:pic>
          <p:nvPicPr>
            <p:cNvPr id="61445" name="内容占位符 11" descr="图片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8662" y="121442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6" name="内容占位符 10" descr="图片8.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42676" y="319279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7" name="图片 5" descr="图片6.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8662" y="319279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8" name="图片 6" descr="图片4.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42676" y="1214422"/>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1" name="Text Box 3"/>
          <p:cNvSpPr txBox="1">
            <a:spLocks noChangeArrowheads="1"/>
          </p:cNvSpPr>
          <p:nvPr/>
        </p:nvSpPr>
        <p:spPr bwMode="auto">
          <a:xfrm>
            <a:off x="859257" y="1371283"/>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p>
        </p:txBody>
      </p:sp>
      <p:sp>
        <p:nvSpPr>
          <p:cNvPr id="61444" name="Rectangle 2"/>
          <p:cNvSpPr txBox="1">
            <a:spLocks noChangeArrowheads="1"/>
          </p:cNvSpPr>
          <p:nvPr/>
        </p:nvSpPr>
        <p:spPr bwMode="auto">
          <a:xfrm>
            <a:off x="4362975" y="64643"/>
            <a:ext cx="3466298" cy="8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皮样或表皮样囊肿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4692480" y="7831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724350" y="1655380"/>
            <a:ext cx="234736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p>
        </p:txBody>
      </p:sp>
      <p:sp>
        <p:nvSpPr>
          <p:cNvPr id="62468" name="Text Box 7"/>
          <p:cNvSpPr txBox="1">
            <a:spLocks noChangeArrowheads="1"/>
          </p:cNvSpPr>
          <p:nvPr/>
        </p:nvSpPr>
        <p:spPr bwMode="auto">
          <a:xfrm>
            <a:off x="1113198" y="2226747"/>
            <a:ext cx="3183788"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胚胎期残存上皮</a:t>
            </a:r>
          </a:p>
        </p:txBody>
      </p:sp>
      <p:sp>
        <p:nvSpPr>
          <p:cNvPr id="62469" name="Text Box 8"/>
          <p:cNvSpPr txBox="1">
            <a:spLocks noChangeArrowheads="1"/>
          </p:cNvSpPr>
          <p:nvPr/>
        </p:nvSpPr>
        <p:spPr bwMode="auto">
          <a:xfrm>
            <a:off x="4425544" y="2218811"/>
            <a:ext cx="3182200"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分泌物聚集</a:t>
            </a:r>
          </a:p>
        </p:txBody>
      </p:sp>
      <p:sp>
        <p:nvSpPr>
          <p:cNvPr id="6" name="右箭头 5"/>
          <p:cNvSpPr/>
          <p:nvPr/>
        </p:nvSpPr>
        <p:spPr>
          <a:xfrm>
            <a:off x="3239955" y="2369590"/>
            <a:ext cx="1142735" cy="71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108825" tIns="54412" rIns="108825" bIns="54412" anchor="ctr"/>
          <a:lstStyle/>
          <a:p>
            <a:pPr algn="ctr">
              <a:defRPr/>
            </a:pPr>
            <a:endParaRPr lang="zh-CN" altLang="en-US" sz="2000">
              <a:latin typeface="Times New Roman" panose="02020603050405020304"/>
              <a:ea typeface="微软雅黑" panose="020B0503020204020204" charset="-122"/>
            </a:endParaRPr>
          </a:p>
        </p:txBody>
      </p:sp>
      <p:sp>
        <p:nvSpPr>
          <p:cNvPr id="5" name="任意多边形 4"/>
          <p:cNvSpPr/>
          <p:nvPr/>
        </p:nvSpPr>
        <p:spPr>
          <a:xfrm>
            <a:off x="1270324" y="4148765"/>
            <a:ext cx="1947411"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8" name="矩形 7"/>
          <p:cNvSpPr/>
          <p:nvPr/>
        </p:nvSpPr>
        <p:spPr>
          <a:xfrm>
            <a:off x="1270324" y="5012165"/>
            <a:ext cx="1947411" cy="1152258"/>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0" lvl="1" defTabSz="889000">
              <a:lnSpc>
                <a:spcPct val="90000"/>
              </a:lnSpc>
              <a:spcAft>
                <a:spcPct val="15000"/>
              </a:spcAft>
              <a:defRPr/>
            </a:pPr>
            <a:r>
              <a:rPr lang="en-US" altLang="zh-CN" sz="2000" dirty="0">
                <a:latin typeface="Times New Roman" panose="02020603050405020304"/>
                <a:ea typeface="微软雅黑" panose="020B0503020204020204" charset="-122"/>
              </a:rPr>
              <a:t>1</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10</a:t>
            </a:r>
            <a:r>
              <a:rPr lang="zh-CN" altLang="en-US" sz="2000" dirty="0">
                <a:latin typeface="Times New Roman" panose="02020603050405020304"/>
                <a:ea typeface="微软雅黑" panose="020B0503020204020204" charset="-122"/>
              </a:rPr>
              <a:t>岁多见，也见成年人</a:t>
            </a:r>
          </a:p>
        </p:txBody>
      </p:sp>
      <p:sp>
        <p:nvSpPr>
          <p:cNvPr id="10" name="任意多边形 9"/>
          <p:cNvSpPr/>
          <p:nvPr/>
        </p:nvSpPr>
        <p:spPr>
          <a:xfrm>
            <a:off x="3768471" y="4148765"/>
            <a:ext cx="1839486"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部位</a:t>
            </a:r>
            <a:endParaRPr lang="zh-CN" altLang="en-US" sz="2000" dirty="0">
              <a:latin typeface="Times New Roman" panose="02020603050405020304"/>
              <a:ea typeface="微软雅黑" panose="020B0503020204020204" charset="-122"/>
            </a:endParaRPr>
          </a:p>
        </p:txBody>
      </p:sp>
      <p:sp>
        <p:nvSpPr>
          <p:cNvPr id="11" name="矩形 10"/>
          <p:cNvSpPr/>
          <p:nvPr/>
        </p:nvSpPr>
        <p:spPr>
          <a:xfrm>
            <a:off x="3768471" y="5012165"/>
            <a:ext cx="1839486" cy="1152258"/>
          </a:xfrm>
          <a:prstGeom prst="rect">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舌盲孔到胸骨切迹</a:t>
            </a:r>
          </a:p>
        </p:txBody>
      </p:sp>
      <p:sp>
        <p:nvSpPr>
          <p:cNvPr id="12" name="任意多边形 11"/>
          <p:cNvSpPr/>
          <p:nvPr/>
        </p:nvSpPr>
        <p:spPr>
          <a:xfrm>
            <a:off x="5999979" y="4148765"/>
            <a:ext cx="1947411"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13" name="矩形 12"/>
          <p:cNvSpPr/>
          <p:nvPr/>
        </p:nvSpPr>
        <p:spPr>
          <a:xfrm>
            <a:off x="5999979" y="5012165"/>
            <a:ext cx="1947411" cy="1152258"/>
          </a:xfrm>
          <a:prstGeom prst="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舌骨随吞咽上下移动</a:t>
            </a:r>
          </a:p>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可癌变</a:t>
            </a:r>
          </a:p>
        </p:txBody>
      </p:sp>
      <p:sp>
        <p:nvSpPr>
          <p:cNvPr id="14" name="任意多边形 13"/>
          <p:cNvSpPr/>
          <p:nvPr/>
        </p:nvSpPr>
        <p:spPr>
          <a:xfrm>
            <a:off x="8375917" y="4148765"/>
            <a:ext cx="1947412" cy="720558"/>
          </a:xfrm>
          <a:custGeom>
            <a:avLst/>
            <a:gdLst>
              <a:gd name="connsiteX0" fmla="*/ 0 w 2688726"/>
              <a:gd name="connsiteY0" fmla="*/ 0 h 2000726"/>
              <a:gd name="connsiteX1" fmla="*/ 2688726 w 2688726"/>
              <a:gd name="connsiteY1" fmla="*/ 0 h 2000726"/>
              <a:gd name="connsiteX2" fmla="*/ 2688726 w 2688726"/>
              <a:gd name="connsiteY2" fmla="*/ 2000726 h 2000726"/>
              <a:gd name="connsiteX3" fmla="*/ 0 w 2688726"/>
              <a:gd name="connsiteY3" fmla="*/ 2000726 h 2000726"/>
              <a:gd name="connsiteX4" fmla="*/ 0 w 2688726"/>
              <a:gd name="connsiteY4" fmla="*/ 0 h 2000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726" h="2000726">
                <a:moveTo>
                  <a:pt x="0" y="0"/>
                </a:moveTo>
                <a:lnTo>
                  <a:pt x="2688726" y="0"/>
                </a:lnTo>
                <a:lnTo>
                  <a:pt x="2688726" y="2000726"/>
                </a:lnTo>
                <a:lnTo>
                  <a:pt x="0" y="2000726"/>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15" name="矩形 14"/>
          <p:cNvSpPr/>
          <p:nvPr/>
        </p:nvSpPr>
        <p:spPr>
          <a:xfrm>
            <a:off x="8375916" y="5012165"/>
            <a:ext cx="2039466" cy="1152258"/>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透明微浑浊黄色稀薄或黏稠液体</a:t>
            </a:r>
          </a:p>
        </p:txBody>
      </p:sp>
      <p:sp>
        <p:nvSpPr>
          <p:cNvPr id="9" name="Text Box 3"/>
          <p:cNvSpPr txBox="1">
            <a:spLocks noChangeArrowheads="1"/>
          </p:cNvSpPr>
          <p:nvPr/>
        </p:nvSpPr>
        <p:spPr bwMode="auto">
          <a:xfrm>
            <a:off x="764029" y="292508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p>
        </p:txBody>
      </p:sp>
      <p:pic>
        <p:nvPicPr>
          <p:cNvPr id="62480" name="Picture 10" descr="08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494" y="1412548"/>
            <a:ext cx="4855039" cy="248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859257" y="1474447"/>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p>
        </p:txBody>
      </p:sp>
      <p:grpSp>
        <p:nvGrpSpPr>
          <p:cNvPr id="63491" name="组合 5"/>
          <p:cNvGrpSpPr/>
          <p:nvPr/>
        </p:nvGrpSpPr>
        <p:grpSpPr bwMode="auto">
          <a:xfrm>
            <a:off x="3588937" y="1636586"/>
            <a:ext cx="5578771" cy="4064647"/>
            <a:chOff x="3303278" y="2363088"/>
            <a:chExt cx="5579971" cy="4064941"/>
          </a:xfrm>
        </p:grpSpPr>
        <p:sp>
          <p:nvSpPr>
            <p:cNvPr id="7" name="等腰三角形 6"/>
            <p:cNvSpPr/>
            <p:nvPr/>
          </p:nvSpPr>
          <p:spPr>
            <a:xfrm>
              <a:off x="3777856" y="2363088"/>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80219"/>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手术切除</a:t>
              </a:r>
            </a:p>
          </p:txBody>
        </p:sp>
        <p:sp>
          <p:nvSpPr>
            <p:cNvPr id="9" name="任意多边形 8"/>
            <p:cNvSpPr/>
            <p:nvPr/>
          </p:nvSpPr>
          <p:spPr>
            <a:xfrm>
              <a:off x="3304866" y="3588129"/>
              <a:ext cx="5578383" cy="722197"/>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切除舌骨体中三分之一</a:t>
              </a:r>
            </a:p>
          </p:txBody>
        </p:sp>
        <p:sp>
          <p:nvSpPr>
            <p:cNvPr id="10" name="任意多边形 9"/>
            <p:cNvSpPr/>
            <p:nvPr/>
          </p:nvSpPr>
          <p:spPr>
            <a:xfrm>
              <a:off x="3303278" y="4405561"/>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舌骨以上舌内肌，柱状切除</a:t>
              </a:r>
            </a:p>
          </p:txBody>
        </p:sp>
        <p:sp>
          <p:nvSpPr>
            <p:cNvPr id="11" name="任意多边形 10"/>
            <p:cNvSpPr/>
            <p:nvPr/>
          </p:nvSpPr>
          <p:spPr>
            <a:xfrm>
              <a:off x="3303278" y="5219819"/>
              <a:ext cx="5576796" cy="722197"/>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瘘管与舌盲孔相通，末端贯穿缝合</a:t>
              </a:r>
            </a:p>
          </p:txBody>
        </p:sp>
      </p:grpSp>
      <p:sp>
        <p:nvSpPr>
          <p:cNvPr id="63492" name="Rectangle 2"/>
          <p:cNvSpPr txBox="1">
            <a:spLocks noChangeArrowheads="1"/>
          </p:cNvSpPr>
          <p:nvPr/>
        </p:nvSpPr>
        <p:spPr bwMode="auto">
          <a:xfrm>
            <a:off x="4665810" y="7831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组合 18"/>
          <p:cNvGrpSpPr/>
          <p:nvPr/>
        </p:nvGrpSpPr>
        <p:grpSpPr bwMode="auto">
          <a:xfrm>
            <a:off x="2568599" y="2133106"/>
            <a:ext cx="7335727" cy="3886888"/>
            <a:chOff x="1357288" y="571480"/>
            <a:chExt cx="6357984" cy="4857784"/>
          </a:xfrm>
        </p:grpSpPr>
        <p:pic>
          <p:nvPicPr>
            <p:cNvPr id="64517" name="Picture 2" descr="D:\新建文件夹\1\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535884" y="392884"/>
              <a:ext cx="2428892" cy="278608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18" name="Picture 7" descr="D:\新建文件夹\1\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290" y="3000372"/>
              <a:ext cx="2428892"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19" name="Picture 6" descr="D:\新建文件夹\1\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72" y="571480"/>
              <a:ext cx="3571899"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20" name="Picture 3" descr="D:\新建文件夹\1\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679025" y="3107529"/>
              <a:ext cx="2428892" cy="221457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4521" name="Picture 12" descr="D:\新建文件夹\1\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760" y="3000372"/>
              <a:ext cx="1714512" cy="242889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859257" y="1418897"/>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p>
        </p:txBody>
      </p:sp>
      <p:sp>
        <p:nvSpPr>
          <p:cNvPr id="64516" name="Rectangle 2"/>
          <p:cNvSpPr txBox="1">
            <a:spLocks noChangeArrowheads="1"/>
          </p:cNvSpPr>
          <p:nvPr/>
        </p:nvSpPr>
        <p:spPr bwMode="auto">
          <a:xfrm>
            <a:off x="4772490" y="99902"/>
            <a:ext cx="2647337" cy="830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甲状舌管囊肿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txBox="1">
            <a:spLocks noChangeArrowheads="1"/>
          </p:cNvSpPr>
          <p:nvPr/>
        </p:nvSpPr>
        <p:spPr bwMode="auto">
          <a:xfrm>
            <a:off x="5183559" y="-127"/>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764029" y="1690297"/>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病因</a:t>
            </a:r>
          </a:p>
        </p:txBody>
      </p:sp>
      <p:sp>
        <p:nvSpPr>
          <p:cNvPr id="65540" name="Text Box 4"/>
          <p:cNvSpPr txBox="1">
            <a:spLocks noChangeArrowheads="1"/>
          </p:cNvSpPr>
          <p:nvPr/>
        </p:nvSpPr>
        <p:spPr bwMode="auto">
          <a:xfrm>
            <a:off x="840211" y="2277536"/>
            <a:ext cx="8532425"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a:latin typeface="Times New Roman" panose="02020603050405020304" pitchFamily="18" charset="0"/>
                <a:ea typeface="微软雅黑" panose="020B0503020204020204" charset="-122"/>
              </a:rPr>
              <a:t>胚胎鳃裂残余组织</a:t>
            </a:r>
          </a:p>
        </p:txBody>
      </p:sp>
      <p:grpSp>
        <p:nvGrpSpPr>
          <p:cNvPr id="65541" name="组合 28"/>
          <p:cNvGrpSpPr/>
          <p:nvPr/>
        </p:nvGrpSpPr>
        <p:grpSpPr bwMode="auto">
          <a:xfrm>
            <a:off x="7607744" y="2107713"/>
            <a:ext cx="3555177" cy="3786898"/>
            <a:chOff x="5456040" y="711659"/>
            <a:chExt cx="3167636" cy="4429132"/>
          </a:xfrm>
        </p:grpSpPr>
        <p:graphicFrame>
          <p:nvGraphicFramePr>
            <p:cNvPr id="65563" name="Object 9"/>
            <p:cNvGraphicFramePr>
              <a:graphicFrameLocks noChangeAspect="1"/>
            </p:cNvGraphicFramePr>
            <p:nvPr/>
          </p:nvGraphicFramePr>
          <p:xfrm>
            <a:off x="5456040" y="711659"/>
            <a:ext cx="3167636" cy="4429132"/>
          </p:xfrm>
          <a:graphic>
            <a:graphicData uri="http://schemas.openxmlformats.org/presentationml/2006/ole">
              <mc:AlternateContent xmlns:mc="http://schemas.openxmlformats.org/markup-compatibility/2006">
                <mc:Choice xmlns:v="urn:schemas-microsoft-com:vml" Requires="v">
                  <p:oleObj spid="_x0000_s1035" name="Image" r:id="rId4" imgW="3797300" imgH="5308600" progId="">
                    <p:embed/>
                  </p:oleObj>
                </mc:Choice>
                <mc:Fallback>
                  <p:oleObj name="Image" r:id="rId4" imgW="3797300" imgH="5308600" progId="">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040" y="711659"/>
                          <a:ext cx="3167636" cy="442913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64" name="矩形 6"/>
            <p:cNvSpPr>
              <a:spLocks noChangeArrowheads="1"/>
            </p:cNvSpPr>
            <p:nvPr/>
          </p:nvSpPr>
          <p:spPr bwMode="auto">
            <a:xfrm>
              <a:off x="7322297" y="2299471"/>
              <a:ext cx="428625" cy="214313"/>
            </a:xfrm>
            <a:prstGeom prst="rect">
              <a:avLst/>
            </a:prstGeom>
            <a:solidFill>
              <a:schemeClr val="tx1"/>
            </a:solidFill>
            <a:ln w="63500" algn="ctr">
              <a:solidFill>
                <a:schemeClr val="tx1"/>
              </a:solidFill>
              <a:round/>
              <a:tailEnd type="stealth" w="med" len="med"/>
            </a:ln>
          </p:spPr>
          <p:txBody>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5565" name="矩形 7"/>
            <p:cNvSpPr>
              <a:spLocks noChangeArrowheads="1"/>
            </p:cNvSpPr>
            <p:nvPr/>
          </p:nvSpPr>
          <p:spPr bwMode="auto">
            <a:xfrm>
              <a:off x="8000936" y="2299471"/>
              <a:ext cx="428625" cy="214312"/>
            </a:xfrm>
            <a:prstGeom prst="rect">
              <a:avLst/>
            </a:prstGeom>
            <a:solidFill>
              <a:schemeClr val="tx1"/>
            </a:solidFill>
            <a:ln w="63500" algn="ctr">
              <a:solidFill>
                <a:schemeClr val="tx1"/>
              </a:solidFill>
              <a:round/>
              <a:tailEnd type="stealth" w="med" len="med"/>
            </a:ln>
          </p:spPr>
          <p:txBody>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grpSp>
      <p:graphicFrame>
        <p:nvGraphicFramePr>
          <p:cNvPr id="3103" name="Group 31"/>
          <p:cNvGraphicFramePr>
            <a:graphicFrameLocks noGrp="1"/>
          </p:cNvGraphicFramePr>
          <p:nvPr/>
        </p:nvGraphicFramePr>
        <p:xfrm>
          <a:off x="837037" y="3501214"/>
          <a:ext cx="6410427" cy="2514257"/>
        </p:xfrm>
        <a:graphic>
          <a:graphicData uri="http://schemas.openxmlformats.org/drawingml/2006/table">
            <a:tbl>
              <a:tblPr/>
              <a:tblGrid>
                <a:gridCol w="767861"/>
                <a:gridCol w="2906409"/>
                <a:gridCol w="1407167"/>
                <a:gridCol w="1328990"/>
              </a:tblGrid>
              <a:tr h="5066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来源</a:t>
                      </a: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部位</a:t>
                      </a: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外口</a:t>
                      </a: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内口</a:t>
                      </a: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accent1"/>
                    </a:solidFill>
                  </a:tcPr>
                </a:tc>
              </a:tr>
              <a:tr h="63993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第一腮裂</a:t>
                      </a: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下颌角以上或腮腺区</a:t>
                      </a: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耳垂</a:t>
                      </a: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外耳道</a:t>
                      </a:r>
                    </a:p>
                  </a:txBody>
                  <a:tcPr marL="121873" marR="121873" marT="45709" marB="45709"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r>
              <a:tr h="63993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第二腮裂</a:t>
                      </a: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颈上部、舌骨水平、胸锁乳突肌上</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1/3</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前缘</a:t>
                      </a: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颈中下</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1/3</a:t>
                      </a:r>
                    </a:p>
                  </a:txBody>
                  <a:tcPr marL="121873" marR="121873" marT="45709" marB="45709"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咽侧壁</a:t>
                      </a: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73" marR="121873" marT="45709" marB="45709" horzOverflow="overflow">
                    <a:lnL>
                      <a:noFill/>
                    </a:lnL>
                    <a:lnR>
                      <a:noFill/>
                    </a:lnR>
                    <a:lnT>
                      <a:noFill/>
                    </a:lnT>
                    <a:lnB>
                      <a:noFill/>
                    </a:lnB>
                    <a:lnTlToBr>
                      <a:noFill/>
                    </a:lnTlToBr>
                    <a:lnBlToTr>
                      <a:noFill/>
                    </a:lnBlToTr>
                    <a:solidFill>
                      <a:schemeClr val="bg1"/>
                    </a:solidFill>
                  </a:tcPr>
                </a:tc>
              </a:tr>
              <a:tr h="72749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第三腮裂</a:t>
                      </a: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颈根部、锁骨上区</a:t>
                      </a: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颈下部</a:t>
                      </a: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梨状隐窝、食管入口</a:t>
                      </a:r>
                    </a:p>
                  </a:txBody>
                  <a:tcPr marL="121873" marR="121873" marT="45709" marB="45709"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r>
            </a:tbl>
          </a:graphicData>
        </a:graphic>
      </p:graphicFrame>
      <p:sp>
        <p:nvSpPr>
          <p:cNvPr id="31" name="Text Box 3"/>
          <p:cNvSpPr txBox="1">
            <a:spLocks noChangeArrowheads="1"/>
          </p:cNvSpPr>
          <p:nvPr/>
        </p:nvSpPr>
        <p:spPr bwMode="auto">
          <a:xfrm>
            <a:off x="764029" y="2871123"/>
            <a:ext cx="2345782" cy="419003"/>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类型</a:t>
            </a: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txBox="1">
            <a:spLocks noChangeArrowheads="1"/>
          </p:cNvSpPr>
          <p:nvPr/>
        </p:nvSpPr>
        <p:spPr bwMode="auto">
          <a:xfrm>
            <a:off x="5183559" y="7480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6" name="任意多边形 5"/>
          <p:cNvSpPr/>
          <p:nvPr/>
        </p:nvSpPr>
        <p:spPr>
          <a:xfrm>
            <a:off x="1908351" y="2715584"/>
            <a:ext cx="2475927"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年龄</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a:off x="1908351" y="3578984"/>
            <a:ext cx="2475927"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50</a:t>
            </a:r>
            <a:r>
              <a:rPr lang="zh-CN" altLang="en-US" sz="2000" dirty="0">
                <a:latin typeface="Times New Roman" panose="02020603050405020304"/>
                <a:ea typeface="微软雅黑" panose="020B0503020204020204" charset="-122"/>
              </a:rPr>
              <a:t>岁多见</a:t>
            </a:r>
          </a:p>
        </p:txBody>
      </p:sp>
      <p:sp>
        <p:nvSpPr>
          <p:cNvPr id="8" name="任意多边形 7"/>
          <p:cNvSpPr/>
          <p:nvPr/>
        </p:nvSpPr>
        <p:spPr>
          <a:xfrm>
            <a:off x="4731860" y="2715584"/>
            <a:ext cx="2474340"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特征</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4731860" y="3578984"/>
            <a:ext cx="2474340"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根据部位不同而不同</a:t>
            </a:r>
            <a:endParaRPr lang="zh-CN" altLang="en-US" sz="2000" dirty="0">
              <a:latin typeface="Times New Roman" panose="02020603050405020304"/>
              <a:ea typeface="微软雅黑" panose="020B0503020204020204" charset="-122"/>
            </a:endParaRPr>
          </a:p>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可癌变</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7553781" y="2715584"/>
            <a:ext cx="2475927" cy="863400"/>
          </a:xfrm>
          <a:custGeom>
            <a:avLst/>
            <a:gdLst>
              <a:gd name="connsiteX0" fmla="*/ 0 w 2476177"/>
              <a:gd name="connsiteY0" fmla="*/ 0 h 864000"/>
              <a:gd name="connsiteX1" fmla="*/ 2476177 w 2476177"/>
              <a:gd name="connsiteY1" fmla="*/ 0 h 864000"/>
              <a:gd name="connsiteX2" fmla="*/ 2476177 w 2476177"/>
              <a:gd name="connsiteY2" fmla="*/ 864000 h 864000"/>
              <a:gd name="connsiteX3" fmla="*/ 0 w 2476177"/>
              <a:gd name="connsiteY3" fmla="*/ 864000 h 864000"/>
              <a:gd name="connsiteX4" fmla="*/ 0 w 2476177"/>
              <a:gd name="connsiteY4" fmla="*/ 0 h 86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864000">
                <a:moveTo>
                  <a:pt x="0" y="0"/>
                </a:moveTo>
                <a:lnTo>
                  <a:pt x="2476177" y="0"/>
                </a:lnTo>
                <a:lnTo>
                  <a:pt x="2476177" y="864000"/>
                </a:lnTo>
                <a:lnTo>
                  <a:pt x="0" y="864000"/>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2207" tIns="81261" rIns="142207" bIns="81261"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囊内容</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7553781" y="3578984"/>
            <a:ext cx="2475927" cy="1523647"/>
          </a:xfrm>
          <a:custGeom>
            <a:avLst/>
            <a:gdLst>
              <a:gd name="connsiteX0" fmla="*/ 0 w 2476177"/>
              <a:gd name="connsiteY0" fmla="*/ 0 h 1523475"/>
              <a:gd name="connsiteX1" fmla="*/ 2476177 w 2476177"/>
              <a:gd name="connsiteY1" fmla="*/ 0 h 1523475"/>
              <a:gd name="connsiteX2" fmla="*/ 2476177 w 2476177"/>
              <a:gd name="connsiteY2" fmla="*/ 1523475 h 1523475"/>
              <a:gd name="connsiteX3" fmla="*/ 0 w 2476177"/>
              <a:gd name="connsiteY3" fmla="*/ 1523475 h 1523475"/>
              <a:gd name="connsiteX4" fmla="*/ 0 w 2476177"/>
              <a:gd name="connsiteY4" fmla="*/ 0 h 152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77" h="1523475">
                <a:moveTo>
                  <a:pt x="0" y="0"/>
                </a:moveTo>
                <a:lnTo>
                  <a:pt x="2476177" y="0"/>
                </a:lnTo>
                <a:lnTo>
                  <a:pt x="2476177" y="1523475"/>
                </a:lnTo>
                <a:lnTo>
                  <a:pt x="0" y="1523475"/>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106655" tIns="106655" rIns="142207" bIns="159983" spcCol="1270"/>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黄色或棕色、清亮含或不含胆固醇液体</a:t>
            </a:r>
            <a:endParaRPr lang="zh-CN" altLang="en-US" sz="2000" dirty="0">
              <a:latin typeface="Times New Roman" panose="02020603050405020304"/>
              <a:ea typeface="微软雅黑" panose="020B0503020204020204" charset="-122"/>
            </a:endParaRPr>
          </a:p>
        </p:txBody>
      </p:sp>
      <p:sp>
        <p:nvSpPr>
          <p:cNvPr id="5" name="Text Box 3"/>
          <p:cNvSpPr txBox="1">
            <a:spLocks noChangeArrowheads="1"/>
          </p:cNvSpPr>
          <p:nvPr/>
        </p:nvSpPr>
        <p:spPr bwMode="auto">
          <a:xfrm>
            <a:off x="1049713" y="1856946"/>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临床特点</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txBox="1">
            <a:spLocks noChangeArrowheads="1"/>
          </p:cNvSpPr>
          <p:nvPr/>
        </p:nvSpPr>
        <p:spPr bwMode="auto">
          <a:xfrm>
            <a:off x="5184194" y="54914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859257" y="1688710"/>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p>
        </p:txBody>
      </p:sp>
      <p:grpSp>
        <p:nvGrpSpPr>
          <p:cNvPr id="67588" name="组合 4"/>
          <p:cNvGrpSpPr/>
          <p:nvPr/>
        </p:nvGrpSpPr>
        <p:grpSpPr bwMode="auto">
          <a:xfrm>
            <a:off x="3219417" y="1795645"/>
            <a:ext cx="5578771" cy="4063059"/>
            <a:chOff x="3303278" y="2330684"/>
            <a:chExt cx="5579971" cy="4064941"/>
          </a:xfrm>
        </p:grpSpPr>
        <p:sp>
          <p:nvSpPr>
            <p:cNvPr id="6" name="等腰三角形 5"/>
            <p:cNvSpPr/>
            <p:nvPr/>
          </p:nvSpPr>
          <p:spPr>
            <a:xfrm>
              <a:off x="4058586" y="2330684"/>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03278" y="2780378"/>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手术切除</a:t>
              </a:r>
            </a:p>
          </p:txBody>
        </p:sp>
        <p:sp>
          <p:nvSpPr>
            <p:cNvPr id="8" name="任意多边形 7"/>
            <p:cNvSpPr/>
            <p:nvPr/>
          </p:nvSpPr>
          <p:spPr>
            <a:xfrm>
              <a:off x="3304866" y="3588602"/>
              <a:ext cx="5578383" cy="722480"/>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有继发感染，先控制炎症在手术</a:t>
              </a:r>
            </a:p>
          </p:txBody>
        </p:sp>
        <p:sp>
          <p:nvSpPr>
            <p:cNvPr id="9" name="任意多边形 8"/>
            <p:cNvSpPr/>
            <p:nvPr/>
          </p:nvSpPr>
          <p:spPr>
            <a:xfrm>
              <a:off x="3303278" y="4406355"/>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彻底摘除囊肿、切除瘘管；严密封闭缝合内瘘口</a:t>
              </a:r>
            </a:p>
          </p:txBody>
        </p:sp>
        <p:sp>
          <p:nvSpPr>
            <p:cNvPr id="10" name="任意多边形 9"/>
            <p:cNvSpPr/>
            <p:nvPr/>
          </p:nvSpPr>
          <p:spPr>
            <a:xfrm>
              <a:off x="3303278" y="5219343"/>
              <a:ext cx="5576796" cy="722479"/>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保护颈动脉、副神经、面神经等重要组织</a:t>
              </a:r>
            </a:p>
          </p:txBody>
        </p:sp>
      </p:gr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组合 6"/>
          <p:cNvGrpSpPr/>
          <p:nvPr/>
        </p:nvGrpSpPr>
        <p:grpSpPr bwMode="auto">
          <a:xfrm>
            <a:off x="3720857" y="1917256"/>
            <a:ext cx="4775682" cy="4197966"/>
            <a:chOff x="2143108" y="1357298"/>
            <a:chExt cx="5063259" cy="5357826"/>
          </a:xfrm>
        </p:grpSpPr>
        <p:pic>
          <p:nvPicPr>
            <p:cNvPr id="68613" name="图片 2" descr="IMG_846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4876" y="1357298"/>
              <a:ext cx="2491491" cy="235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4" name="图片 3" descr="IMG_8438.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43108" y="1357298"/>
              <a:ext cx="2571768" cy="235745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5" name="图片 4" descr="IMG_8445.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035963" y="3821897"/>
              <a:ext cx="3000372" cy="278608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6" name="图片 5" descr="IMG_8449.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567109" y="4076835"/>
              <a:ext cx="2998800" cy="2274636"/>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859257" y="136969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p>
        </p:txBody>
      </p:sp>
      <p:sp>
        <p:nvSpPr>
          <p:cNvPr id="68612" name="Rectangle 2"/>
          <p:cNvSpPr txBox="1">
            <a:spLocks noChangeArrowheads="1"/>
          </p:cNvSpPr>
          <p:nvPr/>
        </p:nvSpPr>
        <p:spPr bwMode="auto">
          <a:xfrm>
            <a:off x="5248964" y="13957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鳃裂囊肿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2782862" y="3085386"/>
            <a:ext cx="2296581" cy="669770"/>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根尖周囊肿</a:t>
            </a:r>
          </a:p>
        </p:txBody>
      </p:sp>
      <p:sp>
        <p:nvSpPr>
          <p:cNvPr id="7" name="任意多边形 6"/>
          <p:cNvSpPr/>
          <p:nvPr/>
        </p:nvSpPr>
        <p:spPr>
          <a:xfrm>
            <a:off x="2782862" y="3853558"/>
            <a:ext cx="2296581"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始基囊肿</a:t>
            </a:r>
          </a:p>
        </p:txBody>
      </p:sp>
      <p:sp>
        <p:nvSpPr>
          <p:cNvPr id="8" name="任意多边形 7"/>
          <p:cNvSpPr/>
          <p:nvPr/>
        </p:nvSpPr>
        <p:spPr>
          <a:xfrm>
            <a:off x="2782862" y="4629666"/>
            <a:ext cx="2296581" cy="671357"/>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含牙囊肿</a:t>
            </a:r>
          </a:p>
        </p:txBody>
      </p:sp>
      <p:sp>
        <p:nvSpPr>
          <p:cNvPr id="9" name="任意多边形 8"/>
          <p:cNvSpPr/>
          <p:nvPr/>
        </p:nvSpPr>
        <p:spPr>
          <a:xfrm>
            <a:off x="2782862" y="5421645"/>
            <a:ext cx="2296581"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牙源性角化囊肿</a:t>
            </a:r>
          </a:p>
        </p:txBody>
      </p:sp>
      <p:sp>
        <p:nvSpPr>
          <p:cNvPr id="10" name="任意多边形 9"/>
          <p:cNvSpPr/>
          <p:nvPr/>
        </p:nvSpPr>
        <p:spPr>
          <a:xfrm>
            <a:off x="3144727" y="2039466"/>
            <a:ext cx="1726800" cy="885620"/>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牙源性囊肿</a:t>
            </a:r>
          </a:p>
        </p:txBody>
      </p:sp>
      <p:sp>
        <p:nvSpPr>
          <p:cNvPr id="11" name="任意多边形 10"/>
          <p:cNvSpPr/>
          <p:nvPr/>
        </p:nvSpPr>
        <p:spPr>
          <a:xfrm>
            <a:off x="5252439" y="3085386"/>
            <a:ext cx="2298168" cy="669770"/>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球上颌囊肿</a:t>
            </a:r>
          </a:p>
        </p:txBody>
      </p:sp>
      <p:sp>
        <p:nvSpPr>
          <p:cNvPr id="12" name="任意多边形 11"/>
          <p:cNvSpPr/>
          <p:nvPr/>
        </p:nvSpPr>
        <p:spPr>
          <a:xfrm>
            <a:off x="5252439" y="3853558"/>
            <a:ext cx="2298168"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鼻腭囊肿</a:t>
            </a:r>
          </a:p>
        </p:txBody>
      </p:sp>
      <p:sp>
        <p:nvSpPr>
          <p:cNvPr id="13" name="任意多边形 12"/>
          <p:cNvSpPr/>
          <p:nvPr/>
        </p:nvSpPr>
        <p:spPr>
          <a:xfrm>
            <a:off x="5252439" y="4629666"/>
            <a:ext cx="2298168" cy="671357"/>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正中囊肿</a:t>
            </a:r>
          </a:p>
        </p:txBody>
      </p:sp>
      <p:sp>
        <p:nvSpPr>
          <p:cNvPr id="14" name="任意多边形 13"/>
          <p:cNvSpPr/>
          <p:nvPr/>
        </p:nvSpPr>
        <p:spPr>
          <a:xfrm>
            <a:off x="5252439" y="5421645"/>
            <a:ext cx="2298168" cy="671358"/>
          </a:xfrm>
          <a:custGeom>
            <a:avLst/>
            <a:gdLst>
              <a:gd name="connsiteX0" fmla="*/ 0 w 1482424"/>
              <a:gd name="connsiteY0" fmla="*/ 0 h 988777"/>
              <a:gd name="connsiteX1" fmla="*/ 1482424 w 1482424"/>
              <a:gd name="connsiteY1" fmla="*/ 0 h 988777"/>
              <a:gd name="connsiteX2" fmla="*/ 1482424 w 1482424"/>
              <a:gd name="connsiteY2" fmla="*/ 988777 h 988777"/>
              <a:gd name="connsiteX3" fmla="*/ 0 w 1482424"/>
              <a:gd name="connsiteY3" fmla="*/ 988777 h 988777"/>
              <a:gd name="connsiteX4" fmla="*/ 0 w 1482424"/>
              <a:gd name="connsiteY4" fmla="*/ 0 h 988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424" h="988777">
                <a:moveTo>
                  <a:pt x="0" y="0"/>
                </a:moveTo>
                <a:lnTo>
                  <a:pt x="1482424" y="0"/>
                </a:lnTo>
                <a:lnTo>
                  <a:pt x="1482424" y="988777"/>
                </a:lnTo>
                <a:lnTo>
                  <a:pt x="0" y="988777"/>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37133" tIns="142207" rIns="142207" bIns="142207"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鼻唇囊肿</a:t>
            </a:r>
          </a:p>
        </p:txBody>
      </p:sp>
      <p:sp>
        <p:nvSpPr>
          <p:cNvPr id="15" name="任意多边形 14"/>
          <p:cNvSpPr/>
          <p:nvPr/>
        </p:nvSpPr>
        <p:spPr>
          <a:xfrm>
            <a:off x="5638113" y="2061686"/>
            <a:ext cx="1537931" cy="961802"/>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非牙源性囊肿</a:t>
            </a:r>
          </a:p>
        </p:txBody>
      </p:sp>
      <p:sp>
        <p:nvSpPr>
          <p:cNvPr id="16" name="矩形 15"/>
          <p:cNvSpPr/>
          <p:nvPr/>
        </p:nvSpPr>
        <p:spPr>
          <a:xfrm>
            <a:off x="7679166" y="3085386"/>
            <a:ext cx="2298168" cy="669770"/>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17" name="任意多边形 16"/>
          <p:cNvSpPr/>
          <p:nvPr/>
        </p:nvSpPr>
        <p:spPr>
          <a:xfrm>
            <a:off x="8183874" y="2061686"/>
            <a:ext cx="1531582" cy="961802"/>
          </a:xfrm>
          <a:custGeom>
            <a:avLst/>
            <a:gdLst>
              <a:gd name="connsiteX0" fmla="*/ 0 w 988283"/>
              <a:gd name="connsiteY0" fmla="*/ 494142 h 988283"/>
              <a:gd name="connsiteX1" fmla="*/ 494142 w 988283"/>
              <a:gd name="connsiteY1" fmla="*/ 0 h 988283"/>
              <a:gd name="connsiteX2" fmla="*/ 988284 w 988283"/>
              <a:gd name="connsiteY2" fmla="*/ 494142 h 988283"/>
              <a:gd name="connsiteX3" fmla="*/ 494142 w 988283"/>
              <a:gd name="connsiteY3" fmla="*/ 988284 h 988283"/>
              <a:gd name="connsiteX4" fmla="*/ 0 w 988283"/>
              <a:gd name="connsiteY4" fmla="*/ 494142 h 988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283" h="988283">
                <a:moveTo>
                  <a:pt x="0" y="494142"/>
                </a:moveTo>
                <a:cubicBezTo>
                  <a:pt x="0" y="221235"/>
                  <a:pt x="221235" y="0"/>
                  <a:pt x="494142" y="0"/>
                </a:cubicBezTo>
                <a:cubicBezTo>
                  <a:pt x="767049" y="0"/>
                  <a:pt x="988284" y="221235"/>
                  <a:pt x="988284" y="494142"/>
                </a:cubicBezTo>
                <a:cubicBezTo>
                  <a:pt x="988284" y="767049"/>
                  <a:pt x="767049" y="988284"/>
                  <a:pt x="494142" y="988284"/>
                </a:cubicBezTo>
                <a:cubicBezTo>
                  <a:pt x="221235" y="988284"/>
                  <a:pt x="0" y="767049"/>
                  <a:pt x="0" y="494142"/>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44698" tIns="144698" rIns="144698" bIns="144698"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血外渗性囊肿</a:t>
            </a:r>
          </a:p>
        </p:txBody>
      </p:sp>
      <p:sp>
        <p:nvSpPr>
          <p:cNvPr id="69646" name="Rectangle 2"/>
          <p:cNvSpPr txBox="1">
            <a:spLocks noChangeArrowheads="1"/>
          </p:cNvSpPr>
          <p:nvPr/>
        </p:nvSpPr>
        <p:spPr bwMode="auto">
          <a:xfrm>
            <a:off x="5079123" y="74803"/>
            <a:ext cx="182679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颌骨囊肿</a:t>
            </a:r>
            <a:endParaRPr lang="en-US" altLang="zh-CN" sz="3200" b="1">
              <a:latin typeface="Times New Roman" panose="02020603050405020304" pitchFamily="18" charset="0"/>
              <a:ea typeface="微软雅黑" panose="020B0503020204020204" charset="-122"/>
            </a:endParaRPr>
          </a:p>
        </p:txBody>
      </p:sp>
      <p:sp>
        <p:nvSpPr>
          <p:cNvPr id="4" name="Text Box 3"/>
          <p:cNvSpPr txBox="1">
            <a:spLocks noChangeArrowheads="1"/>
          </p:cNvSpPr>
          <p:nvPr/>
        </p:nvSpPr>
        <p:spPr bwMode="auto">
          <a:xfrm>
            <a:off x="573573" y="1514125"/>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分类</a:t>
            </a:r>
          </a:p>
        </p:txBody>
      </p:sp>
      <p:sp>
        <p:nvSpPr>
          <p:cNvPr id="69648" name="TextBox 4"/>
          <p:cNvSpPr txBox="1">
            <a:spLocks noChangeArrowheads="1"/>
          </p:cNvSpPr>
          <p:nvPr/>
        </p:nvSpPr>
        <p:spPr bwMode="auto">
          <a:xfrm>
            <a:off x="8544152" y="3155220"/>
            <a:ext cx="738017" cy="41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a:latin typeface="Times New Roman" panose="02020603050405020304" pitchFamily="18" charset="0"/>
                <a:ea typeface="微软雅黑" panose="020B0503020204020204" charset="-122"/>
              </a:rPr>
              <a:t>略</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组合 5"/>
          <p:cNvGrpSpPr/>
          <p:nvPr/>
        </p:nvGrpSpPr>
        <p:grpSpPr bwMode="auto">
          <a:xfrm>
            <a:off x="2306721" y="2291820"/>
            <a:ext cx="8253090" cy="4377312"/>
            <a:chOff x="2031735" y="2388796"/>
            <a:chExt cx="8253955" cy="4377616"/>
          </a:xfrm>
        </p:grpSpPr>
        <p:sp>
          <p:nvSpPr>
            <p:cNvPr id="7" name="任意多边形 6"/>
            <p:cNvSpPr/>
            <p:nvPr/>
          </p:nvSpPr>
          <p:spPr>
            <a:xfrm>
              <a:off x="2031735" y="2388796"/>
              <a:ext cx="8253955" cy="1123768"/>
            </a:xfrm>
            <a:custGeom>
              <a:avLst/>
              <a:gdLst>
                <a:gd name="connsiteX0" fmla="*/ 0 w 8253955"/>
                <a:gd name="connsiteY0" fmla="*/ 187204 h 1123200"/>
                <a:gd name="connsiteX1" fmla="*/ 187204 w 8253955"/>
                <a:gd name="connsiteY1" fmla="*/ 0 h 1123200"/>
                <a:gd name="connsiteX2" fmla="*/ 8066751 w 8253955"/>
                <a:gd name="connsiteY2" fmla="*/ 0 h 1123200"/>
                <a:gd name="connsiteX3" fmla="*/ 8253955 w 8253955"/>
                <a:gd name="connsiteY3" fmla="*/ 187204 h 1123200"/>
                <a:gd name="connsiteX4" fmla="*/ 8253955 w 8253955"/>
                <a:gd name="connsiteY4" fmla="*/ 935996 h 1123200"/>
                <a:gd name="connsiteX5" fmla="*/ 8066751 w 8253955"/>
                <a:gd name="connsiteY5" fmla="*/ 1123200 h 1123200"/>
                <a:gd name="connsiteX6" fmla="*/ 187204 w 8253955"/>
                <a:gd name="connsiteY6" fmla="*/ 1123200 h 1123200"/>
                <a:gd name="connsiteX7" fmla="*/ 0 w 8253955"/>
                <a:gd name="connsiteY7" fmla="*/ 935996 h 1123200"/>
                <a:gd name="connsiteX8" fmla="*/ 0 w 8253955"/>
                <a:gd name="connsiteY8" fmla="*/ 187204 h 112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3955" h="1123200">
                  <a:moveTo>
                    <a:pt x="0" y="187204"/>
                  </a:moveTo>
                  <a:cubicBezTo>
                    <a:pt x="0" y="83814"/>
                    <a:pt x="83814" y="0"/>
                    <a:pt x="187204" y="0"/>
                  </a:cubicBezTo>
                  <a:lnTo>
                    <a:pt x="8066751" y="0"/>
                  </a:lnTo>
                  <a:cubicBezTo>
                    <a:pt x="8170141" y="0"/>
                    <a:pt x="8253955" y="83814"/>
                    <a:pt x="8253955" y="187204"/>
                  </a:cubicBezTo>
                  <a:lnTo>
                    <a:pt x="8253955" y="935996"/>
                  </a:lnTo>
                  <a:cubicBezTo>
                    <a:pt x="8253955" y="1039386"/>
                    <a:pt x="8170141" y="1123200"/>
                    <a:pt x="8066751" y="1123200"/>
                  </a:cubicBezTo>
                  <a:lnTo>
                    <a:pt x="187204" y="1123200"/>
                  </a:lnTo>
                  <a:cubicBezTo>
                    <a:pt x="83814" y="1123200"/>
                    <a:pt x="0" y="1039386"/>
                    <a:pt x="0" y="935996"/>
                  </a:cubicBezTo>
                  <a:lnTo>
                    <a:pt x="0" y="18720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31000" tIns="131000" rIns="131000" bIns="131000" spcCol="1270" anchor="ctr"/>
            <a:lstStyle/>
            <a:p>
              <a:pPr defTabSz="889000">
                <a:lnSpc>
                  <a:spcPct val="90000"/>
                </a:lnSpc>
                <a:spcAft>
                  <a:spcPct val="35000"/>
                </a:spcAft>
                <a:defRPr/>
              </a:pPr>
              <a:r>
                <a:rPr lang="zh-CN" altLang="en-US" sz="2000" b="1" dirty="0">
                  <a:latin typeface="Times New Roman" panose="02020603050405020304"/>
                  <a:ea typeface="微软雅黑" panose="020B0503020204020204" charset="-122"/>
                </a:rPr>
                <a:t>牙源性囊肿</a:t>
              </a:r>
            </a:p>
          </p:txBody>
        </p:sp>
        <p:sp>
          <p:nvSpPr>
            <p:cNvPr id="8" name="任意多边形 7"/>
            <p:cNvSpPr/>
            <p:nvPr/>
          </p:nvSpPr>
          <p:spPr>
            <a:xfrm>
              <a:off x="2031735" y="3612561"/>
              <a:ext cx="8253955" cy="993614"/>
            </a:xfrm>
            <a:custGeom>
              <a:avLst/>
              <a:gdLst>
                <a:gd name="connsiteX0" fmla="*/ 0 w 8253955"/>
                <a:gd name="connsiteY0" fmla="*/ 0 h 993600"/>
                <a:gd name="connsiteX1" fmla="*/ 8253955 w 8253955"/>
                <a:gd name="connsiteY1" fmla="*/ 0 h 993600"/>
                <a:gd name="connsiteX2" fmla="*/ 8253955 w 8253955"/>
                <a:gd name="connsiteY2" fmla="*/ 993600 h 993600"/>
                <a:gd name="connsiteX3" fmla="*/ 0 w 8253955"/>
                <a:gd name="connsiteY3" fmla="*/ 993600 h 993600"/>
                <a:gd name="connsiteX4" fmla="*/ 0 w 8253955"/>
                <a:gd name="connsiteY4" fmla="*/ 0 h 99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955" h="993600">
                  <a:moveTo>
                    <a:pt x="0" y="0"/>
                  </a:moveTo>
                  <a:lnTo>
                    <a:pt x="8253955" y="0"/>
                  </a:lnTo>
                  <a:lnTo>
                    <a:pt x="8253955" y="993600"/>
                  </a:lnTo>
                  <a:lnTo>
                    <a:pt x="0" y="99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62002"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发生于颌骨内与成牙组织或牙有关</a:t>
              </a:r>
            </a:p>
          </p:txBody>
        </p:sp>
        <p:sp>
          <p:nvSpPr>
            <p:cNvPr id="9" name="任意多边形 8"/>
            <p:cNvSpPr/>
            <p:nvPr/>
          </p:nvSpPr>
          <p:spPr>
            <a:xfrm>
              <a:off x="2031735" y="4506178"/>
              <a:ext cx="8253955" cy="1122181"/>
            </a:xfrm>
            <a:custGeom>
              <a:avLst/>
              <a:gdLst>
                <a:gd name="connsiteX0" fmla="*/ 0 w 8253955"/>
                <a:gd name="connsiteY0" fmla="*/ 187204 h 1123200"/>
                <a:gd name="connsiteX1" fmla="*/ 187204 w 8253955"/>
                <a:gd name="connsiteY1" fmla="*/ 0 h 1123200"/>
                <a:gd name="connsiteX2" fmla="*/ 8066751 w 8253955"/>
                <a:gd name="connsiteY2" fmla="*/ 0 h 1123200"/>
                <a:gd name="connsiteX3" fmla="*/ 8253955 w 8253955"/>
                <a:gd name="connsiteY3" fmla="*/ 187204 h 1123200"/>
                <a:gd name="connsiteX4" fmla="*/ 8253955 w 8253955"/>
                <a:gd name="connsiteY4" fmla="*/ 935996 h 1123200"/>
                <a:gd name="connsiteX5" fmla="*/ 8066751 w 8253955"/>
                <a:gd name="connsiteY5" fmla="*/ 1123200 h 1123200"/>
                <a:gd name="connsiteX6" fmla="*/ 187204 w 8253955"/>
                <a:gd name="connsiteY6" fmla="*/ 1123200 h 1123200"/>
                <a:gd name="connsiteX7" fmla="*/ 0 w 8253955"/>
                <a:gd name="connsiteY7" fmla="*/ 935996 h 1123200"/>
                <a:gd name="connsiteX8" fmla="*/ 0 w 8253955"/>
                <a:gd name="connsiteY8" fmla="*/ 187204 h 112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3955" h="1123200">
                  <a:moveTo>
                    <a:pt x="0" y="187204"/>
                  </a:moveTo>
                  <a:cubicBezTo>
                    <a:pt x="0" y="83814"/>
                    <a:pt x="83814" y="0"/>
                    <a:pt x="187204" y="0"/>
                  </a:cubicBezTo>
                  <a:lnTo>
                    <a:pt x="8066751" y="0"/>
                  </a:lnTo>
                  <a:cubicBezTo>
                    <a:pt x="8170141" y="0"/>
                    <a:pt x="8253955" y="83814"/>
                    <a:pt x="8253955" y="187204"/>
                  </a:cubicBezTo>
                  <a:lnTo>
                    <a:pt x="8253955" y="935996"/>
                  </a:lnTo>
                  <a:cubicBezTo>
                    <a:pt x="8253955" y="1039386"/>
                    <a:pt x="8170141" y="1123200"/>
                    <a:pt x="8066751" y="1123200"/>
                  </a:cubicBezTo>
                  <a:lnTo>
                    <a:pt x="187204" y="1123200"/>
                  </a:lnTo>
                  <a:cubicBezTo>
                    <a:pt x="83814" y="1123200"/>
                    <a:pt x="0" y="1039386"/>
                    <a:pt x="0" y="935996"/>
                  </a:cubicBezTo>
                  <a:lnTo>
                    <a:pt x="0" y="187204"/>
                  </a:lnTo>
                  <a:close/>
                </a:path>
              </a:pathLst>
            </a:custGeom>
            <a:solidFill>
              <a:schemeClr val="tx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31000" tIns="131000" rIns="131000" bIns="131000" spcCol="1270" anchor="ctr"/>
            <a:lstStyle/>
            <a:p>
              <a:pPr defTabSz="889000">
                <a:lnSpc>
                  <a:spcPct val="90000"/>
                </a:lnSpc>
                <a:spcAft>
                  <a:spcPct val="35000"/>
                </a:spcAft>
                <a:defRPr/>
              </a:pPr>
              <a:r>
                <a:rPr lang="zh-CN" altLang="en-US" sz="2000" b="1" dirty="0">
                  <a:latin typeface="Times New Roman" panose="02020603050405020304"/>
                  <a:ea typeface="微软雅黑" panose="020B0503020204020204" charset="-122"/>
                </a:rPr>
                <a:t>非牙源性囊肿</a:t>
              </a:r>
            </a:p>
          </p:txBody>
        </p:sp>
        <p:sp>
          <p:nvSpPr>
            <p:cNvPr id="10" name="任意多边形 9"/>
            <p:cNvSpPr/>
            <p:nvPr/>
          </p:nvSpPr>
          <p:spPr>
            <a:xfrm>
              <a:off x="2031735" y="5772798"/>
              <a:ext cx="8253955" cy="993614"/>
            </a:xfrm>
            <a:custGeom>
              <a:avLst/>
              <a:gdLst>
                <a:gd name="connsiteX0" fmla="*/ 0 w 8253955"/>
                <a:gd name="connsiteY0" fmla="*/ 0 h 993600"/>
                <a:gd name="connsiteX1" fmla="*/ 8253955 w 8253955"/>
                <a:gd name="connsiteY1" fmla="*/ 0 h 993600"/>
                <a:gd name="connsiteX2" fmla="*/ 8253955 w 8253955"/>
                <a:gd name="connsiteY2" fmla="*/ 993600 h 993600"/>
                <a:gd name="connsiteX3" fmla="*/ 0 w 8253955"/>
                <a:gd name="connsiteY3" fmla="*/ 993600 h 993600"/>
                <a:gd name="connsiteX4" fmla="*/ 0 w 8253955"/>
                <a:gd name="connsiteY4" fmla="*/ 0 h 99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955" h="993600">
                  <a:moveTo>
                    <a:pt x="0" y="0"/>
                  </a:moveTo>
                  <a:lnTo>
                    <a:pt x="8253955" y="0"/>
                  </a:lnTo>
                  <a:lnTo>
                    <a:pt x="8253955" y="993600"/>
                  </a:lnTo>
                  <a:lnTo>
                    <a:pt x="0" y="993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62002" tIns="25394" rIns="142207" bIns="25394" spcCol="1270"/>
            <a:lstStyle/>
            <a:p>
              <a:pPr marL="228600" lvl="1" indent="-228600" defTabSz="889000">
                <a:lnSpc>
                  <a:spcPct val="90000"/>
                </a:lnSpc>
                <a:spcAft>
                  <a:spcPct val="20000"/>
                </a:spcAft>
                <a:buFontTx/>
                <a:buChar char="•"/>
                <a:defRPr/>
              </a:pPr>
              <a:r>
                <a:rPr lang="zh-CN" altLang="en-US" sz="2000" dirty="0">
                  <a:latin typeface="Times New Roman" panose="02020603050405020304"/>
                  <a:ea typeface="微软雅黑" panose="020B0503020204020204" charset="-122"/>
                </a:rPr>
                <a:t>胚胎发育过程中残存于面突连接处的上皮发展而来</a:t>
              </a:r>
            </a:p>
          </p:txBody>
        </p:sp>
      </p:grpSp>
      <p:sp>
        <p:nvSpPr>
          <p:cNvPr id="4" name="Text Box 3"/>
          <p:cNvSpPr txBox="1">
            <a:spLocks noChangeArrowheads="1"/>
          </p:cNvSpPr>
          <p:nvPr/>
        </p:nvSpPr>
        <p:spPr bwMode="auto">
          <a:xfrm>
            <a:off x="573573" y="1609353"/>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发生机制</a:t>
            </a:r>
          </a:p>
        </p:txBody>
      </p:sp>
      <p:sp>
        <p:nvSpPr>
          <p:cNvPr id="70660" name="Rectangle 2"/>
          <p:cNvSpPr txBox="1">
            <a:spLocks noChangeArrowheads="1"/>
          </p:cNvSpPr>
          <p:nvPr/>
        </p:nvSpPr>
        <p:spPr bwMode="auto">
          <a:xfrm>
            <a:off x="5087378" y="204343"/>
            <a:ext cx="182679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charset="-122"/>
                <a:cs typeface="+mn-cs"/>
              </a:rPr>
              <a:t>重点难点</a:t>
            </a: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charset="-122"/>
                <a:cs typeface="+mn-cs"/>
              </a:endParaRPr>
            </a:p>
          </p:txBody>
        </p:sp>
      </p:grpSp>
      <p:sp>
        <p:nvSpPr>
          <p:cNvPr id="2" name="文本框 1"/>
          <p:cNvSpPr txBox="1"/>
          <p:nvPr/>
        </p:nvSpPr>
        <p:spPr>
          <a:xfrm>
            <a:off x="3021808" y="1861203"/>
            <a:ext cx="7225778" cy="553998"/>
          </a:xfrm>
          <a:prstGeom prst="rect">
            <a:avLst/>
          </a:prstGeom>
          <a:noFill/>
          <a:ln w="22225" cap="rnd">
            <a:solidFill>
              <a:srgbClr val="127FB8"/>
            </a:solidFill>
            <a:prstDash val="sysDash"/>
          </a:ln>
        </p:spPr>
        <p:txBody>
          <a:bodyPr wrap="square" rtlCol="0">
            <a:spAutoFit/>
          </a:bodyPr>
          <a:lstStyle/>
          <a:p>
            <a:pPr>
              <a:lnSpc>
                <a:spcPct val="150000"/>
              </a:lnSpc>
              <a:defRPr/>
            </a:pPr>
            <a:r>
              <a:rPr lang="zh-CN" altLang="en-US" sz="2000" b="1" dirty="0">
                <a:solidFill>
                  <a:prstClr val="black"/>
                </a:solidFill>
                <a:latin typeface="Times New Roman" panose="02020603050405020304"/>
                <a:ea typeface="微软雅黑" panose="020B0503020204020204" charset="-122"/>
              </a:rPr>
              <a:t>肿瘤</a:t>
            </a:r>
            <a:r>
              <a:rPr lang="zh-CN" altLang="en-US" sz="2000" b="1" dirty="0" smtClean="0">
                <a:solidFill>
                  <a:prstClr val="black"/>
                </a:solidFill>
                <a:latin typeface="Times New Roman" panose="02020603050405020304"/>
                <a:ea typeface="微软雅黑" panose="020B0503020204020204" charset="-122"/>
              </a:rPr>
              <a:t>的定义、</a:t>
            </a:r>
            <a:r>
              <a:rPr lang="zh-CN" altLang="en-US" sz="2000" b="1" dirty="0">
                <a:solidFill>
                  <a:prstClr val="black"/>
                </a:solidFill>
                <a:latin typeface="Times New Roman" panose="02020603050405020304"/>
                <a:ea typeface="微软雅黑" panose="020B0503020204020204" charset="-122"/>
              </a:rPr>
              <a:t>良恶性肿瘤的鉴别</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charset="-122"/>
            </a:endParaRPr>
          </a:p>
        </p:txBody>
      </p:sp>
      <p:sp>
        <p:nvSpPr>
          <p:cNvPr id="35" name="文本框 34"/>
          <p:cNvSpPr txBox="1"/>
          <p:nvPr/>
        </p:nvSpPr>
        <p:spPr>
          <a:xfrm>
            <a:off x="3021809" y="3465952"/>
            <a:ext cx="7178482" cy="499432"/>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smtClean="0">
                <a:solidFill>
                  <a:prstClr val="black"/>
                </a:solidFill>
                <a:latin typeface="Times New Roman" panose="02020603050405020304"/>
                <a:ea typeface="微软雅黑" panose="020B0503020204020204" charset="-122"/>
              </a:rPr>
              <a:t>常见口腔颌面部肿瘤的临床表现</a:t>
            </a:r>
            <a:endParaRPr lang="zh-CN" altLang="en-US" sz="2000" b="1" dirty="0">
              <a:solidFill>
                <a:prstClr val="black"/>
              </a:solidFill>
              <a:latin typeface="Times New Roman" panose="02020603050405020304"/>
              <a:ea typeface="微软雅黑" panose="020B0503020204020204" charset="-122"/>
            </a:endParaRPr>
          </a:p>
        </p:txBody>
      </p:sp>
      <p:sp>
        <p:nvSpPr>
          <p:cNvPr id="36" name="文本框 35"/>
          <p:cNvSpPr txBox="1"/>
          <p:nvPr/>
        </p:nvSpPr>
        <p:spPr>
          <a:xfrm>
            <a:off x="3021808" y="5043867"/>
            <a:ext cx="7178482" cy="553998"/>
          </a:xfrm>
          <a:prstGeom prst="rect">
            <a:avLst/>
          </a:prstGeom>
          <a:noFill/>
          <a:ln w="22225" cap="rnd">
            <a:solidFill>
              <a:srgbClr val="127FB8"/>
            </a:solidFill>
            <a:prstDash val="sysDash"/>
          </a:ln>
        </p:spPr>
        <p:txBody>
          <a:bodyPr wrap="square" rtlCol="0">
            <a:spAutoFit/>
          </a:bodyPr>
          <a:lstStyle/>
          <a:p>
            <a:pPr>
              <a:lnSpc>
                <a:spcPct val="150000"/>
              </a:lnSpc>
              <a:defRPr/>
            </a:pPr>
            <a:r>
              <a:rPr lang="zh-CN" altLang="en-US" sz="2000" b="1" dirty="0" smtClean="0">
                <a:solidFill>
                  <a:prstClr val="black"/>
                </a:solidFill>
                <a:latin typeface="Times New Roman" panose="02020603050405020304"/>
                <a:ea typeface="微软雅黑" panose="020B0503020204020204" charset="-122"/>
              </a:rPr>
              <a:t>常见口腔颌面部肿瘤</a:t>
            </a:r>
            <a:r>
              <a:rPr lang="zh-CN" altLang="en-US" sz="2000" b="1" dirty="0">
                <a:solidFill>
                  <a:prstClr val="black"/>
                </a:solidFill>
                <a:latin typeface="Times New Roman" panose="02020603050405020304"/>
                <a:ea typeface="微软雅黑" panose="020B0503020204020204" charset="-122"/>
              </a:rPr>
              <a:t>的治疗方法及预防</a:t>
            </a: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789423" y="2120410"/>
          <a:ext cx="10562367" cy="3972595"/>
        </p:xfrm>
        <a:graphic>
          <a:graphicData uri="http://schemas.openxmlformats.org/drawingml/2006/table">
            <a:tbl>
              <a:tblPr/>
              <a:tblGrid>
                <a:gridCol w="1715257"/>
                <a:gridCol w="2708299"/>
                <a:gridCol w="3159681"/>
                <a:gridCol w="2979130"/>
              </a:tblGrid>
              <a:tr h="502699">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endParaRP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FFFFFF"/>
                          </a:solidFill>
                          <a:effectLst/>
                          <a:latin typeface="Times New Roman" panose="02020603050405020304"/>
                          <a:ea typeface="微软雅黑" panose="020B0503020204020204" charset="-122"/>
                        </a:rPr>
                        <a:t>根尖囊肿</a:t>
                      </a: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含牙囊肿</a:t>
                      </a: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FFFFFF"/>
                          </a:solidFill>
                          <a:effectLst/>
                          <a:latin typeface="Times New Roman" panose="02020603050405020304"/>
                          <a:ea typeface="微软雅黑" panose="020B0503020204020204" charset="-122"/>
                        </a:rPr>
                        <a:t>角化（始基）囊肿</a:t>
                      </a: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r>
              <a:tr h="91455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病因</a:t>
                      </a: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根尖炎症刺激牙周上皮增生而来</a:t>
                      </a: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牙冠或牙根形成之后缩余釉上皮与牙冠之间出现液体渗出而形成</a:t>
                      </a: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原始牙胚或牙板残余</a:t>
                      </a: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r h="7062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好发部位</a:t>
                      </a: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多见于前牙</a:t>
                      </a: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下颌第三磨牙为主，也常见于上颌尖牙</a:t>
                      </a: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多见于下颌第三磨牙及升支区，也见于上颌尖牙</a:t>
                      </a: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50269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牙齿</a:t>
                      </a: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死髓牙或残根</a:t>
                      </a: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缺牙或牙数正常</a:t>
                      </a: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缺牙或牙数正常</a:t>
                      </a: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r h="64018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内容物</a:t>
                      </a: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淡黄色液体</a:t>
                      </a: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淡黄色液体</a:t>
                      </a: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乳白</a:t>
                      </a: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皮脂样物</a:t>
                      </a: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endParaRP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70623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Times New Roman" panose="02020603050405020304"/>
                          <a:ea typeface="微软雅黑" panose="020B0503020204020204" charset="-122"/>
                        </a:rPr>
                        <a:t>X</a:t>
                      </a: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线片</a:t>
                      </a:r>
                    </a:p>
                  </a:txBody>
                  <a:tcPr marL="121881" marR="121881" marT="45728" marB="45728"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单房，根尖在囊腔内</a:t>
                      </a: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Times New Roman" panose="02020603050405020304"/>
                          <a:ea typeface="微软雅黑" panose="020B0503020204020204" charset="-122"/>
                        </a:rPr>
                        <a:t>单房或多房，含牙，规则，颊舌侧膨胀</a:t>
                      </a:r>
                    </a:p>
                  </a:txBody>
                  <a:tcPr marL="121881" marR="121881" marT="45728" marB="45728"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可含牙，单房</a:t>
                      </a:r>
                      <a:r>
                        <a:rPr kumimoji="0" lang="en-US" altLang="zh-CN" sz="1800" b="0" i="0" u="none" strike="noStrike" cap="none" normalizeH="0" baseline="0" dirty="0" smtClean="0">
                          <a:ln>
                            <a:noFill/>
                          </a:ln>
                          <a:solidFill>
                            <a:srgbClr val="000000"/>
                          </a:solidFill>
                          <a:effectLst/>
                          <a:latin typeface="Times New Roman" panose="02020603050405020304"/>
                          <a:ea typeface="微软雅黑" panose="020B0503020204020204" charset="-122"/>
                        </a:rPr>
                        <a:t>&gt;</a:t>
                      </a: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多房，轴向生长，</a:t>
                      </a:r>
                      <a:r>
                        <a:rPr kumimoji="0" lang="en-US" altLang="zh-CN" sz="1800" b="0" i="0" u="none" strike="noStrike" cap="none" normalizeH="0" baseline="0" dirty="0" smtClean="0">
                          <a:ln>
                            <a:noFill/>
                          </a:ln>
                          <a:solidFill>
                            <a:srgbClr val="000000"/>
                          </a:solidFill>
                          <a:effectLst/>
                          <a:latin typeface="Times New Roman" panose="02020603050405020304"/>
                          <a:ea typeface="微软雅黑" panose="020B0503020204020204" charset="-122"/>
                        </a:rPr>
                        <a:t>1/3</a:t>
                      </a:r>
                      <a:r>
                        <a:rPr kumimoji="0" lang="zh-CN" altLang="en-US" sz="1800" b="0" i="0" u="none" strike="noStrike" cap="none" normalizeH="0" baseline="0" dirty="0" smtClean="0">
                          <a:ln>
                            <a:noFill/>
                          </a:ln>
                          <a:solidFill>
                            <a:srgbClr val="000000"/>
                          </a:solidFill>
                          <a:effectLst/>
                          <a:latin typeface="Times New Roman" panose="02020603050405020304"/>
                          <a:ea typeface="微软雅黑" panose="020B0503020204020204" charset="-122"/>
                        </a:rPr>
                        <a:t>舌向膨胀</a:t>
                      </a:r>
                    </a:p>
                  </a:txBody>
                  <a:tcPr marL="121881" marR="121881" marT="45728" marB="45728"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r>
            </a:tbl>
          </a:graphicData>
        </a:graphic>
      </p:graphicFrame>
      <p:sp>
        <p:nvSpPr>
          <p:cNvPr id="71716" name="Rectangle 2"/>
          <p:cNvSpPr txBox="1">
            <a:spLocks noChangeArrowheads="1"/>
          </p:cNvSpPr>
          <p:nvPr/>
        </p:nvSpPr>
        <p:spPr bwMode="auto">
          <a:xfrm>
            <a:off x="4542351" y="-127"/>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573573" y="1391916"/>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鉴别诊断</a:t>
            </a: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组合 5"/>
          <p:cNvGrpSpPr/>
          <p:nvPr/>
        </p:nvGrpSpPr>
        <p:grpSpPr bwMode="auto">
          <a:xfrm>
            <a:off x="2241649" y="1412548"/>
            <a:ext cx="7237325" cy="4847103"/>
            <a:chOff x="1428728" y="1643050"/>
            <a:chExt cx="4798800" cy="4624632"/>
          </a:xfrm>
        </p:grpSpPr>
        <p:pic>
          <p:nvPicPr>
            <p:cNvPr id="72711" name="图片 2" descr="IMG_040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1934" y="1643050"/>
              <a:ext cx="2147541" cy="19512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2712" name="图片 3" descr="IMG_403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8728" y="3643314"/>
              <a:ext cx="4798800" cy="262436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2713" name="Picture 2" descr="I:\临床照片\朱人杰-颌骨肿瘤\DSC0298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28" y="1643050"/>
              <a:ext cx="2600960" cy="195072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20484" name="TextBox 6"/>
          <p:cNvSpPr txBox="1">
            <a:spLocks noChangeArrowheads="1"/>
          </p:cNvSpPr>
          <p:nvPr/>
        </p:nvSpPr>
        <p:spPr bwMode="auto">
          <a:xfrm>
            <a:off x="287889" y="2045814"/>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根尖囊肿</a:t>
            </a:r>
          </a:p>
        </p:txBody>
      </p:sp>
      <p:sp>
        <p:nvSpPr>
          <p:cNvPr id="20485" name="TextBox 7"/>
          <p:cNvSpPr txBox="1">
            <a:spLocks noChangeArrowheads="1"/>
          </p:cNvSpPr>
          <p:nvPr/>
        </p:nvSpPr>
        <p:spPr bwMode="auto">
          <a:xfrm>
            <a:off x="9767832" y="211723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含牙囊肿</a:t>
            </a:r>
          </a:p>
        </p:txBody>
      </p:sp>
      <p:sp>
        <p:nvSpPr>
          <p:cNvPr id="20486" name="TextBox 8"/>
          <p:cNvSpPr txBox="1">
            <a:spLocks noChangeArrowheads="1"/>
          </p:cNvSpPr>
          <p:nvPr/>
        </p:nvSpPr>
        <p:spPr bwMode="auto">
          <a:xfrm>
            <a:off x="9694824" y="4832819"/>
            <a:ext cx="2190243"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a:t>多发角化囊肿</a:t>
            </a:r>
          </a:p>
        </p:txBody>
      </p:sp>
      <p:sp>
        <p:nvSpPr>
          <p:cNvPr id="72710" name="Rectangle 2"/>
          <p:cNvSpPr txBox="1">
            <a:spLocks noChangeArrowheads="1"/>
          </p:cNvSpPr>
          <p:nvPr/>
        </p:nvSpPr>
        <p:spPr bwMode="auto">
          <a:xfrm>
            <a:off x="4567751" y="-127"/>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30" name="组合 5"/>
          <p:cNvGrpSpPr/>
          <p:nvPr/>
        </p:nvGrpSpPr>
        <p:grpSpPr bwMode="auto">
          <a:xfrm>
            <a:off x="3408312" y="1627998"/>
            <a:ext cx="5578771" cy="4064646"/>
            <a:chOff x="3303278" y="2149064"/>
            <a:chExt cx="5579971" cy="4064941"/>
          </a:xfrm>
        </p:grpSpPr>
        <p:sp>
          <p:nvSpPr>
            <p:cNvPr id="7" name="等腰三角形 6"/>
            <p:cNvSpPr/>
            <p:nvPr/>
          </p:nvSpPr>
          <p:spPr>
            <a:xfrm>
              <a:off x="3958234" y="2149064"/>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00825"/>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手术摘除，囊腔内牙拔除或行根管治疗</a:t>
              </a:r>
            </a:p>
          </p:txBody>
        </p:sp>
        <p:sp>
          <p:nvSpPr>
            <p:cNvPr id="9" name="任意多边形 8"/>
            <p:cNvSpPr/>
            <p:nvPr/>
          </p:nvSpPr>
          <p:spPr>
            <a:xfrm>
              <a:off x="3304865" y="3348423"/>
              <a:ext cx="5578384"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角化囊肿易复发，可石碳酸烧灼或冷冻</a:t>
              </a:r>
            </a:p>
          </p:txBody>
        </p:sp>
        <p:sp>
          <p:nvSpPr>
            <p:cNvPr id="10" name="任意多边形 9"/>
            <p:cNvSpPr/>
            <p:nvPr/>
          </p:nvSpPr>
          <p:spPr>
            <a:xfrm>
              <a:off x="3303278" y="4002369"/>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囊肿巨大者可先行开窗减压</a:t>
              </a:r>
            </a:p>
          </p:txBody>
        </p:sp>
        <p:sp>
          <p:nvSpPr>
            <p:cNvPr id="11" name="任意多边形 10"/>
            <p:cNvSpPr/>
            <p:nvPr/>
          </p:nvSpPr>
          <p:spPr>
            <a:xfrm>
              <a:off x="3303278" y="4651552"/>
              <a:ext cx="5576796" cy="577758"/>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多次复发者应行颌骨部分切除，即刻骨重建缺损</a:t>
              </a:r>
            </a:p>
          </p:txBody>
        </p:sp>
        <p:sp>
          <p:nvSpPr>
            <p:cNvPr id="12" name="任意多边形 11"/>
            <p:cNvSpPr/>
            <p:nvPr/>
          </p:nvSpPr>
          <p:spPr>
            <a:xfrm>
              <a:off x="3308040" y="5302324"/>
              <a:ext cx="5567272" cy="577758"/>
            </a:xfrm>
            <a:custGeom>
              <a:avLst/>
              <a:gdLst>
                <a:gd name="connsiteX0" fmla="*/ 0 w 5566268"/>
                <a:gd name="connsiteY0" fmla="*/ 96332 h 577983"/>
                <a:gd name="connsiteX1" fmla="*/ 96332 w 5566268"/>
                <a:gd name="connsiteY1" fmla="*/ 0 h 577983"/>
                <a:gd name="connsiteX2" fmla="*/ 5469936 w 5566268"/>
                <a:gd name="connsiteY2" fmla="*/ 0 h 577983"/>
                <a:gd name="connsiteX3" fmla="*/ 5566268 w 5566268"/>
                <a:gd name="connsiteY3" fmla="*/ 96332 h 577983"/>
                <a:gd name="connsiteX4" fmla="*/ 5566268 w 5566268"/>
                <a:gd name="connsiteY4" fmla="*/ 481651 h 577983"/>
                <a:gd name="connsiteX5" fmla="*/ 5469936 w 5566268"/>
                <a:gd name="connsiteY5" fmla="*/ 577983 h 577983"/>
                <a:gd name="connsiteX6" fmla="*/ 96332 w 5566268"/>
                <a:gd name="connsiteY6" fmla="*/ 577983 h 577983"/>
                <a:gd name="connsiteX7" fmla="*/ 0 w 5566268"/>
                <a:gd name="connsiteY7" fmla="*/ 481651 h 577983"/>
                <a:gd name="connsiteX8" fmla="*/ 0 w 5566268"/>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6268" h="577983">
                  <a:moveTo>
                    <a:pt x="0" y="96332"/>
                  </a:moveTo>
                  <a:cubicBezTo>
                    <a:pt x="0" y="43129"/>
                    <a:pt x="43129" y="0"/>
                    <a:pt x="96332" y="0"/>
                  </a:cubicBezTo>
                  <a:lnTo>
                    <a:pt x="5469936" y="0"/>
                  </a:lnTo>
                  <a:cubicBezTo>
                    <a:pt x="5523139" y="0"/>
                    <a:pt x="5566268" y="43129"/>
                    <a:pt x="5566268" y="96332"/>
                  </a:cubicBezTo>
                  <a:lnTo>
                    <a:pt x="5566268" y="481651"/>
                  </a:lnTo>
                  <a:cubicBezTo>
                    <a:pt x="5566268" y="534854"/>
                    <a:pt x="5523139" y="577983"/>
                    <a:pt x="5469936"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积极治疗，坚持随访</a:t>
              </a:r>
            </a:p>
          </p:txBody>
        </p:sp>
      </p:grpSp>
      <p:sp>
        <p:nvSpPr>
          <p:cNvPr id="3" name="Text Box 3"/>
          <p:cNvSpPr txBox="1">
            <a:spLocks noChangeArrowheads="1"/>
          </p:cNvSpPr>
          <p:nvPr/>
        </p:nvSpPr>
        <p:spPr bwMode="auto">
          <a:xfrm>
            <a:off x="859257" y="1628398"/>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p>
        </p:txBody>
      </p:sp>
      <p:sp>
        <p:nvSpPr>
          <p:cNvPr id="73732" name="Rectangle 2"/>
          <p:cNvSpPr txBox="1">
            <a:spLocks noChangeArrowheads="1"/>
          </p:cNvSpPr>
          <p:nvPr/>
        </p:nvSpPr>
        <p:spPr bwMode="auto">
          <a:xfrm>
            <a:off x="4567751" y="139573"/>
            <a:ext cx="3056817"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txBox="1">
            <a:spLocks noChangeArrowheads="1"/>
          </p:cNvSpPr>
          <p:nvPr/>
        </p:nvSpPr>
        <p:spPr bwMode="auto">
          <a:xfrm>
            <a:off x="4363645" y="54914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发病部位</a:t>
            </a:r>
          </a:p>
        </p:txBody>
      </p:sp>
      <p:sp>
        <p:nvSpPr>
          <p:cNvPr id="6" name="任意多边形 5"/>
          <p:cNvSpPr/>
          <p:nvPr/>
        </p:nvSpPr>
        <p:spPr>
          <a:xfrm>
            <a:off x="5277834" y="2158500"/>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上颌侧切牙与尖牙间</a:t>
            </a:r>
          </a:p>
        </p:txBody>
      </p:sp>
      <p:sp>
        <p:nvSpPr>
          <p:cNvPr id="7" name="任意多边形 6"/>
          <p:cNvSpPr/>
          <p:nvPr/>
        </p:nvSpPr>
        <p:spPr>
          <a:xfrm>
            <a:off x="2352748" y="2061685"/>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球上颌囊肿</a:t>
            </a:r>
            <a:endParaRPr lang="zh-CN" altLang="en-US" sz="2000" dirty="0">
              <a:latin typeface="Times New Roman" panose="02020603050405020304"/>
              <a:ea typeface="微软雅黑" panose="020B0503020204020204" charset="-122"/>
            </a:endParaRPr>
          </a:p>
        </p:txBody>
      </p:sp>
      <p:sp>
        <p:nvSpPr>
          <p:cNvPr id="8" name="任意多边形 7"/>
          <p:cNvSpPr/>
          <p:nvPr/>
        </p:nvSpPr>
        <p:spPr>
          <a:xfrm>
            <a:off x="5277834" y="3186962"/>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a:solidFill>
            <a:schemeClr val="accent5">
              <a:lumMod val="20000"/>
              <a:lumOff val="80000"/>
              <a:alpha val="90000"/>
            </a:schemeClr>
          </a:solidFill>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切牙管内或附近</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2352748" y="3088560"/>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a:solidFill>
            <a:schemeClr val="accent1">
              <a:lumMod val="60000"/>
              <a:lumOff val="4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鼻腭囊肿</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5277834" y="4213838"/>
            <a:ext cx="5199446" cy="782456"/>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a:latin typeface="Times New Roman" panose="02020603050405020304"/>
                <a:ea typeface="微软雅黑" panose="020B0503020204020204" charset="-122"/>
              </a:rPr>
              <a:t>切牙孔后腭中缝的任何部位</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a:off x="2352748" y="4115435"/>
            <a:ext cx="2925085" cy="977674"/>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正中囊肿</a:t>
            </a:r>
            <a:endParaRPr lang="zh-CN" altLang="en-US" sz="2000" dirty="0">
              <a:latin typeface="Times New Roman" panose="02020603050405020304"/>
              <a:ea typeface="微软雅黑" panose="020B0503020204020204" charset="-122"/>
            </a:endParaRPr>
          </a:p>
        </p:txBody>
      </p:sp>
      <p:sp>
        <p:nvSpPr>
          <p:cNvPr id="12" name="任意多边形 11"/>
          <p:cNvSpPr/>
          <p:nvPr/>
        </p:nvSpPr>
        <p:spPr>
          <a:xfrm>
            <a:off x="5277834" y="5240712"/>
            <a:ext cx="5199446" cy="782457"/>
          </a:xfrm>
          <a:custGeom>
            <a:avLst/>
            <a:gdLst>
              <a:gd name="connsiteX0" fmla="*/ 130472 w 782818"/>
              <a:gd name="connsiteY0" fmla="*/ 0 h 5201242"/>
              <a:gd name="connsiteX1" fmla="*/ 652346 w 782818"/>
              <a:gd name="connsiteY1" fmla="*/ 0 h 5201242"/>
              <a:gd name="connsiteX2" fmla="*/ 782818 w 782818"/>
              <a:gd name="connsiteY2" fmla="*/ 130472 h 5201242"/>
              <a:gd name="connsiteX3" fmla="*/ 782818 w 782818"/>
              <a:gd name="connsiteY3" fmla="*/ 5201242 h 5201242"/>
              <a:gd name="connsiteX4" fmla="*/ 782818 w 782818"/>
              <a:gd name="connsiteY4" fmla="*/ 5201242 h 5201242"/>
              <a:gd name="connsiteX5" fmla="*/ 0 w 782818"/>
              <a:gd name="connsiteY5" fmla="*/ 5201242 h 5201242"/>
              <a:gd name="connsiteX6" fmla="*/ 0 w 782818"/>
              <a:gd name="connsiteY6" fmla="*/ 5201242 h 5201242"/>
              <a:gd name="connsiteX7" fmla="*/ 0 w 782818"/>
              <a:gd name="connsiteY7" fmla="*/ 130472 h 5201242"/>
              <a:gd name="connsiteX8" fmla="*/ 130472 w 782818"/>
              <a:gd name="connsiteY8" fmla="*/ 0 h 520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818" h="5201242">
                <a:moveTo>
                  <a:pt x="782818" y="866891"/>
                </a:moveTo>
                <a:lnTo>
                  <a:pt x="782818" y="4334351"/>
                </a:lnTo>
                <a:cubicBezTo>
                  <a:pt x="782818" y="4813122"/>
                  <a:pt x="774026" y="5201239"/>
                  <a:pt x="763181" y="5201239"/>
                </a:cubicBezTo>
                <a:lnTo>
                  <a:pt x="0" y="5201239"/>
                </a:lnTo>
                <a:lnTo>
                  <a:pt x="0" y="5201239"/>
                </a:lnTo>
                <a:lnTo>
                  <a:pt x="0" y="3"/>
                </a:lnTo>
                <a:lnTo>
                  <a:pt x="0" y="3"/>
                </a:lnTo>
                <a:lnTo>
                  <a:pt x="763181" y="3"/>
                </a:lnTo>
                <a:cubicBezTo>
                  <a:pt x="774026" y="3"/>
                  <a:pt x="782818" y="388120"/>
                  <a:pt x="782818" y="866891"/>
                </a:cubicBez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247593" tIns="162001" rIns="285798" bIns="162001"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上唇底与鼻前庭内</a:t>
            </a:r>
          </a:p>
        </p:txBody>
      </p:sp>
      <p:sp>
        <p:nvSpPr>
          <p:cNvPr id="13" name="任意多边形 12"/>
          <p:cNvSpPr/>
          <p:nvPr/>
        </p:nvSpPr>
        <p:spPr>
          <a:xfrm>
            <a:off x="2352748" y="5142310"/>
            <a:ext cx="2925085" cy="979261"/>
          </a:xfrm>
          <a:custGeom>
            <a:avLst/>
            <a:gdLst>
              <a:gd name="connsiteX0" fmla="*/ 0 w 2925699"/>
              <a:gd name="connsiteY0" fmla="*/ 163090 h 978523"/>
              <a:gd name="connsiteX1" fmla="*/ 163090 w 2925699"/>
              <a:gd name="connsiteY1" fmla="*/ 0 h 978523"/>
              <a:gd name="connsiteX2" fmla="*/ 2762609 w 2925699"/>
              <a:gd name="connsiteY2" fmla="*/ 0 h 978523"/>
              <a:gd name="connsiteX3" fmla="*/ 2925699 w 2925699"/>
              <a:gd name="connsiteY3" fmla="*/ 163090 h 978523"/>
              <a:gd name="connsiteX4" fmla="*/ 2925699 w 2925699"/>
              <a:gd name="connsiteY4" fmla="*/ 815433 h 978523"/>
              <a:gd name="connsiteX5" fmla="*/ 2762609 w 2925699"/>
              <a:gd name="connsiteY5" fmla="*/ 978523 h 978523"/>
              <a:gd name="connsiteX6" fmla="*/ 163090 w 2925699"/>
              <a:gd name="connsiteY6" fmla="*/ 978523 h 978523"/>
              <a:gd name="connsiteX7" fmla="*/ 0 w 2925699"/>
              <a:gd name="connsiteY7" fmla="*/ 815433 h 978523"/>
              <a:gd name="connsiteX8" fmla="*/ 0 w 2925699"/>
              <a:gd name="connsiteY8" fmla="*/ 163090 h 97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5699" h="978523">
                <a:moveTo>
                  <a:pt x="0" y="163090"/>
                </a:moveTo>
                <a:cubicBezTo>
                  <a:pt x="0" y="73018"/>
                  <a:pt x="73018" y="0"/>
                  <a:pt x="163090" y="0"/>
                </a:cubicBezTo>
                <a:lnTo>
                  <a:pt x="2762609" y="0"/>
                </a:lnTo>
                <a:cubicBezTo>
                  <a:pt x="2852681" y="0"/>
                  <a:pt x="2925699" y="73018"/>
                  <a:pt x="2925699" y="163090"/>
                </a:cubicBezTo>
                <a:lnTo>
                  <a:pt x="2925699" y="815433"/>
                </a:lnTo>
                <a:cubicBezTo>
                  <a:pt x="2925699" y="905505"/>
                  <a:pt x="2852681" y="978523"/>
                  <a:pt x="2762609" y="978523"/>
                </a:cubicBezTo>
                <a:lnTo>
                  <a:pt x="163090" y="978523"/>
                </a:lnTo>
                <a:cubicBezTo>
                  <a:pt x="73018" y="978523"/>
                  <a:pt x="0" y="905505"/>
                  <a:pt x="0" y="815433"/>
                </a:cubicBezTo>
                <a:lnTo>
                  <a:pt x="0" y="16309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23939" tIns="85848" rIns="123939" bIns="85848" spcCol="1270" anchor="ctr"/>
          <a:lstStyle/>
          <a:p>
            <a:pPr algn="ctr" defTabSz="889000">
              <a:lnSpc>
                <a:spcPct val="90000"/>
              </a:lnSpc>
              <a:spcAft>
                <a:spcPct val="35000"/>
              </a:spcAft>
              <a:defRPr/>
            </a:pPr>
            <a:r>
              <a:rPr lang="zh-CN" altLang="en-US" sz="2000" b="1">
                <a:latin typeface="Times New Roman" panose="02020603050405020304"/>
                <a:ea typeface="微软雅黑" panose="020B0503020204020204" charset="-122"/>
              </a:rPr>
              <a:t>鼻唇囊肿</a:t>
            </a:r>
            <a:endParaRPr lang="zh-CN" altLang="en-US" sz="2000"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I:\临床照片\相梅-鼻腭囊肿\DSC018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45" y="1714104"/>
            <a:ext cx="5156594" cy="3869429"/>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75779" name="Picture 3" descr="I:\临床照片\相梅-鼻腭囊肿\DSC018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6338" y="1714103"/>
            <a:ext cx="5729549" cy="387101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23557" name="TextBox 4"/>
          <p:cNvSpPr txBox="1">
            <a:spLocks noChangeArrowheads="1"/>
          </p:cNvSpPr>
          <p:nvPr/>
        </p:nvSpPr>
        <p:spPr bwMode="auto">
          <a:xfrm>
            <a:off x="2001992" y="578668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dirty="0"/>
              <a:t>鼻腭囊肿</a:t>
            </a:r>
          </a:p>
        </p:txBody>
      </p:sp>
      <p:sp>
        <p:nvSpPr>
          <p:cNvPr id="23558" name="TextBox 5"/>
          <p:cNvSpPr txBox="1">
            <a:spLocks noChangeArrowheads="1"/>
          </p:cNvSpPr>
          <p:nvPr/>
        </p:nvSpPr>
        <p:spPr bwMode="auto">
          <a:xfrm>
            <a:off x="8190222" y="5786685"/>
            <a:ext cx="1904559" cy="476140"/>
          </a:xfrm>
          <a:prstGeom prst="rect">
            <a:avLst/>
          </a:prstGeom>
          <a:ln>
            <a:solidFill>
              <a:srgbClr val="127FB8"/>
            </a:solidFill>
            <a:prstDash val="dash"/>
          </a:ln>
          <a:extLst>
            <a:ext uri="{909E8E84-426E-40DD-AFC4-6F175D3DCCD1}">
              <a14:hiddenFill xmlns:a14="http://schemas.microsoft.com/office/drawing/2010/main">
                <a:solidFill>
                  <a:srgbClr val="FFFFFF"/>
                </a:solidFill>
              </a14:hiddenFill>
            </a:ext>
          </a:extLst>
        </p:spPr>
        <p:txBody>
          <a:bodyPr anchor="ctr">
            <a:normAutofit lnSpcReduction="10000"/>
          </a:bodyPr>
          <a:lstStyle>
            <a:defPPr>
              <a:defRPr lang="zh-CN"/>
            </a:defPPr>
            <a:lvl1pPr algn="ctr">
              <a:lnSpc>
                <a:spcPct val="150000"/>
              </a:lnSpc>
              <a:spcBef>
                <a:spcPts val="0"/>
              </a:spcBef>
              <a:buFont typeface="Arial" panose="020B0604020202020204" pitchFamily="34" charset="0"/>
              <a:buNone/>
              <a:defRPr>
                <a:latin typeface="Times New Roman" panose="02020603050405020304"/>
                <a:ea typeface="微软雅黑" panose="020B0503020204020204" charset="-122"/>
              </a:defRPr>
            </a:lvl1pPr>
          </a:lstStyle>
          <a:p>
            <a:pPr>
              <a:defRPr/>
            </a:pPr>
            <a:r>
              <a:rPr lang="zh-CN" altLang="en-US"/>
              <a:t>正中囊肿</a:t>
            </a:r>
          </a:p>
        </p:txBody>
      </p:sp>
      <p:sp>
        <p:nvSpPr>
          <p:cNvPr id="75782" name="Rectangle 2"/>
          <p:cNvSpPr txBox="1">
            <a:spLocks noChangeArrowheads="1"/>
          </p:cNvSpPr>
          <p:nvPr/>
        </p:nvSpPr>
        <p:spPr bwMode="auto">
          <a:xfrm>
            <a:off x="4362375" y="10718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组合 5"/>
          <p:cNvGrpSpPr/>
          <p:nvPr/>
        </p:nvGrpSpPr>
        <p:grpSpPr bwMode="auto">
          <a:xfrm>
            <a:off x="3349708" y="1627998"/>
            <a:ext cx="5578771" cy="4064646"/>
            <a:chOff x="3303278" y="2313545"/>
            <a:chExt cx="5579971" cy="4064941"/>
          </a:xfrm>
        </p:grpSpPr>
        <p:sp>
          <p:nvSpPr>
            <p:cNvPr id="7" name="等腰三角形 6"/>
            <p:cNvSpPr/>
            <p:nvPr/>
          </p:nvSpPr>
          <p:spPr>
            <a:xfrm>
              <a:off x="4017302" y="2313545"/>
              <a:ext cx="4065521"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303278" y="2719880"/>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手术摘除</a:t>
              </a:r>
            </a:p>
          </p:txBody>
        </p:sp>
        <p:sp>
          <p:nvSpPr>
            <p:cNvPr id="9" name="任意多边形 8"/>
            <p:cNvSpPr/>
            <p:nvPr/>
          </p:nvSpPr>
          <p:spPr>
            <a:xfrm>
              <a:off x="3304866" y="3527789"/>
              <a:ext cx="5578383"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手术原则同牙源性颌骨囊肿</a:t>
              </a:r>
            </a:p>
          </p:txBody>
        </p:sp>
        <p:sp>
          <p:nvSpPr>
            <p:cNvPr id="10" name="任意多边形 9"/>
            <p:cNvSpPr/>
            <p:nvPr/>
          </p:nvSpPr>
          <p:spPr>
            <a:xfrm>
              <a:off x="3303278" y="4345222"/>
              <a:ext cx="5576796" cy="723785"/>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注意保护邻近牙齿</a:t>
              </a:r>
            </a:p>
          </p:txBody>
        </p:sp>
        <p:sp>
          <p:nvSpPr>
            <p:cNvPr id="11" name="任意多边形 10"/>
            <p:cNvSpPr/>
            <p:nvPr/>
          </p:nvSpPr>
          <p:spPr>
            <a:xfrm>
              <a:off x="3303278" y="5159480"/>
              <a:ext cx="5576796" cy="722198"/>
            </a:xfrm>
            <a:custGeom>
              <a:avLst/>
              <a:gdLst>
                <a:gd name="connsiteX0" fmla="*/ 0 w 5578263"/>
                <a:gd name="connsiteY0" fmla="*/ 120416 h 722479"/>
                <a:gd name="connsiteX1" fmla="*/ 120416 w 5578263"/>
                <a:gd name="connsiteY1" fmla="*/ 0 h 722479"/>
                <a:gd name="connsiteX2" fmla="*/ 5457847 w 5578263"/>
                <a:gd name="connsiteY2" fmla="*/ 0 h 722479"/>
                <a:gd name="connsiteX3" fmla="*/ 5578263 w 5578263"/>
                <a:gd name="connsiteY3" fmla="*/ 120416 h 722479"/>
                <a:gd name="connsiteX4" fmla="*/ 5578263 w 5578263"/>
                <a:gd name="connsiteY4" fmla="*/ 602063 h 722479"/>
                <a:gd name="connsiteX5" fmla="*/ 5457847 w 5578263"/>
                <a:gd name="connsiteY5" fmla="*/ 722479 h 722479"/>
                <a:gd name="connsiteX6" fmla="*/ 120416 w 5578263"/>
                <a:gd name="connsiteY6" fmla="*/ 722479 h 722479"/>
                <a:gd name="connsiteX7" fmla="*/ 0 w 5578263"/>
                <a:gd name="connsiteY7" fmla="*/ 602063 h 722479"/>
                <a:gd name="connsiteX8" fmla="*/ 0 w 5578263"/>
                <a:gd name="connsiteY8" fmla="*/ 120416 h 7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722479">
                  <a:moveTo>
                    <a:pt x="0" y="120416"/>
                  </a:moveTo>
                  <a:cubicBezTo>
                    <a:pt x="0" y="53912"/>
                    <a:pt x="53912" y="0"/>
                    <a:pt x="120416" y="0"/>
                  </a:cubicBezTo>
                  <a:lnTo>
                    <a:pt x="5457847" y="0"/>
                  </a:lnTo>
                  <a:cubicBezTo>
                    <a:pt x="5524351" y="0"/>
                    <a:pt x="5578263" y="53912"/>
                    <a:pt x="5578263" y="120416"/>
                  </a:cubicBezTo>
                  <a:lnTo>
                    <a:pt x="5578263" y="602063"/>
                  </a:lnTo>
                  <a:cubicBezTo>
                    <a:pt x="5578263" y="668567"/>
                    <a:pt x="5524351" y="722479"/>
                    <a:pt x="5457847" y="722479"/>
                  </a:cubicBezTo>
                  <a:lnTo>
                    <a:pt x="120416" y="722479"/>
                  </a:lnTo>
                  <a:cubicBezTo>
                    <a:pt x="53912" y="722479"/>
                    <a:pt x="0" y="668567"/>
                    <a:pt x="0" y="602063"/>
                  </a:cubicBezTo>
                  <a:lnTo>
                    <a:pt x="0" y="120416"/>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1443" tIns="111443" rIns="111443" bIns="111443"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鼻唇囊肿一般采用口腔前庭进路</a:t>
              </a:r>
            </a:p>
          </p:txBody>
        </p:sp>
      </p:grpSp>
      <p:sp>
        <p:nvSpPr>
          <p:cNvPr id="3" name="Text Box 3"/>
          <p:cNvSpPr txBox="1">
            <a:spLocks noChangeArrowheads="1"/>
          </p:cNvSpPr>
          <p:nvPr/>
        </p:nvSpPr>
        <p:spPr bwMode="auto">
          <a:xfrm>
            <a:off x="859257" y="1628398"/>
            <a:ext cx="2345782"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p>
        </p:txBody>
      </p:sp>
      <p:sp>
        <p:nvSpPr>
          <p:cNvPr id="76804" name="Rectangle 2"/>
          <p:cNvSpPr txBox="1">
            <a:spLocks noChangeArrowheads="1"/>
          </p:cNvSpPr>
          <p:nvPr/>
        </p:nvSpPr>
        <p:spPr bwMode="auto">
          <a:xfrm>
            <a:off x="4363010" y="107188"/>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非牙源性颌骨囊肿</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668801" y="1450640"/>
            <a:ext cx="3907520" cy="645963"/>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色素痣</a:t>
            </a:r>
          </a:p>
        </p:txBody>
      </p:sp>
      <p:sp>
        <p:nvSpPr>
          <p:cNvPr id="6" name="任意多边形 5"/>
          <p:cNvSpPr/>
          <p:nvPr/>
        </p:nvSpPr>
        <p:spPr>
          <a:xfrm>
            <a:off x="668801" y="2128345"/>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a:solidFill>
            <a:schemeClr val="tx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牙龈瘤</a:t>
            </a:r>
          </a:p>
        </p:txBody>
      </p:sp>
      <p:sp>
        <p:nvSpPr>
          <p:cNvPr id="7" name="任意多边形 6"/>
          <p:cNvSpPr/>
          <p:nvPr/>
        </p:nvSpPr>
        <p:spPr>
          <a:xfrm>
            <a:off x="668801" y="3486931"/>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脉管瘤</a:t>
            </a:r>
          </a:p>
        </p:txBody>
      </p:sp>
      <p:sp>
        <p:nvSpPr>
          <p:cNvPr id="8" name="任意多边形 7"/>
          <p:cNvSpPr/>
          <p:nvPr/>
        </p:nvSpPr>
        <p:spPr>
          <a:xfrm>
            <a:off x="4573146" y="2915563"/>
            <a:ext cx="6946880" cy="515818"/>
          </a:xfrm>
          <a:custGeom>
            <a:avLst/>
            <a:gdLst>
              <a:gd name="connsiteX0" fmla="*/ 86124 w 516733"/>
              <a:gd name="connsiteY0" fmla="*/ 0 h 6948584"/>
              <a:gd name="connsiteX1" fmla="*/ 430609 w 516733"/>
              <a:gd name="connsiteY1" fmla="*/ 0 h 6948584"/>
              <a:gd name="connsiteX2" fmla="*/ 516733 w 516733"/>
              <a:gd name="connsiteY2" fmla="*/ 86124 h 6948584"/>
              <a:gd name="connsiteX3" fmla="*/ 516733 w 516733"/>
              <a:gd name="connsiteY3" fmla="*/ 6948584 h 6948584"/>
              <a:gd name="connsiteX4" fmla="*/ 516733 w 516733"/>
              <a:gd name="connsiteY4" fmla="*/ 6948584 h 6948584"/>
              <a:gd name="connsiteX5" fmla="*/ 0 w 516733"/>
              <a:gd name="connsiteY5" fmla="*/ 6948584 h 6948584"/>
              <a:gd name="connsiteX6" fmla="*/ 0 w 516733"/>
              <a:gd name="connsiteY6" fmla="*/ 6948584 h 6948584"/>
              <a:gd name="connsiteX7" fmla="*/ 0 w 516733"/>
              <a:gd name="connsiteY7" fmla="*/ 86124 h 6948584"/>
              <a:gd name="connsiteX8" fmla="*/ 86124 w 516733"/>
              <a:gd name="connsiteY8" fmla="*/ 0 h 69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733" h="6948584">
                <a:moveTo>
                  <a:pt x="516733" y="1158126"/>
                </a:moveTo>
                <a:lnTo>
                  <a:pt x="516733" y="5790458"/>
                </a:lnTo>
                <a:cubicBezTo>
                  <a:pt x="516733" y="6430070"/>
                  <a:pt x="513866" y="6948577"/>
                  <a:pt x="510328" y="6948577"/>
                </a:cubicBezTo>
                <a:lnTo>
                  <a:pt x="0" y="6948577"/>
                </a:lnTo>
                <a:lnTo>
                  <a:pt x="0" y="6948577"/>
                </a:lnTo>
                <a:lnTo>
                  <a:pt x="0" y="7"/>
                </a:lnTo>
                <a:lnTo>
                  <a:pt x="0" y="7"/>
                </a:lnTo>
                <a:lnTo>
                  <a:pt x="510328" y="7"/>
                </a:lnTo>
                <a:cubicBezTo>
                  <a:pt x="513866" y="7"/>
                  <a:pt x="516733" y="518514"/>
                  <a:pt x="516733" y="1158126"/>
                </a:cubicBez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247594" tIns="149016" rIns="272812" bIns="149017"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牙瘤、牙骨质瘤、</a:t>
            </a:r>
            <a:r>
              <a:rPr lang="zh-CN" altLang="en-US" sz="2000" dirty="0">
                <a:solidFill>
                  <a:srgbClr val="FF0000"/>
                </a:solidFill>
                <a:latin typeface="Times New Roman" panose="02020603050405020304"/>
                <a:ea typeface="微软雅黑" panose="020B0503020204020204" charset="-122"/>
              </a:rPr>
              <a:t>成釉细胞瘤</a:t>
            </a:r>
            <a:r>
              <a:rPr lang="zh-CN" altLang="en-US" sz="2000" dirty="0">
                <a:latin typeface="Times New Roman" panose="02020603050405020304"/>
                <a:ea typeface="微软雅黑" panose="020B0503020204020204" charset="-122"/>
              </a:rPr>
              <a:t>、牙源性黏液瘤</a:t>
            </a:r>
          </a:p>
        </p:txBody>
      </p:sp>
      <p:sp>
        <p:nvSpPr>
          <p:cNvPr id="9" name="任意多边形 8"/>
          <p:cNvSpPr/>
          <p:nvPr/>
        </p:nvSpPr>
        <p:spPr>
          <a:xfrm>
            <a:off x="668801" y="2833032"/>
            <a:ext cx="3907520" cy="645962"/>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牙源性肿瘤</a:t>
            </a:r>
          </a:p>
        </p:txBody>
      </p:sp>
      <p:sp>
        <p:nvSpPr>
          <p:cNvPr id="10" name="任意多边形 9"/>
          <p:cNvSpPr/>
          <p:nvPr/>
        </p:nvSpPr>
        <p:spPr>
          <a:xfrm>
            <a:off x="668801" y="4163050"/>
            <a:ext cx="3907520" cy="644376"/>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脉管畸形</a:t>
            </a:r>
          </a:p>
        </p:txBody>
      </p:sp>
      <p:sp>
        <p:nvSpPr>
          <p:cNvPr id="11" name="任意多边形 10"/>
          <p:cNvSpPr/>
          <p:nvPr/>
        </p:nvSpPr>
        <p:spPr>
          <a:xfrm>
            <a:off x="668801" y="4840755"/>
            <a:ext cx="3907520" cy="645963"/>
          </a:xfrm>
          <a:custGeom>
            <a:avLst/>
            <a:gdLst>
              <a:gd name="connsiteX0" fmla="*/ 0 w 3908578"/>
              <a:gd name="connsiteY0" fmla="*/ 107655 h 645916"/>
              <a:gd name="connsiteX1" fmla="*/ 107655 w 3908578"/>
              <a:gd name="connsiteY1" fmla="*/ 0 h 645916"/>
              <a:gd name="connsiteX2" fmla="*/ 3800923 w 3908578"/>
              <a:gd name="connsiteY2" fmla="*/ 0 h 645916"/>
              <a:gd name="connsiteX3" fmla="*/ 3908578 w 3908578"/>
              <a:gd name="connsiteY3" fmla="*/ 107655 h 645916"/>
              <a:gd name="connsiteX4" fmla="*/ 3908578 w 3908578"/>
              <a:gd name="connsiteY4" fmla="*/ 538261 h 645916"/>
              <a:gd name="connsiteX5" fmla="*/ 3800923 w 3908578"/>
              <a:gd name="connsiteY5" fmla="*/ 645916 h 645916"/>
              <a:gd name="connsiteX6" fmla="*/ 107655 w 3908578"/>
              <a:gd name="connsiteY6" fmla="*/ 645916 h 645916"/>
              <a:gd name="connsiteX7" fmla="*/ 0 w 3908578"/>
              <a:gd name="connsiteY7" fmla="*/ 538261 h 645916"/>
              <a:gd name="connsiteX8" fmla="*/ 0 w 3908578"/>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8578" h="645916">
                <a:moveTo>
                  <a:pt x="0" y="107655"/>
                </a:moveTo>
                <a:cubicBezTo>
                  <a:pt x="0" y="48199"/>
                  <a:pt x="48199" y="0"/>
                  <a:pt x="107655" y="0"/>
                </a:cubicBezTo>
                <a:lnTo>
                  <a:pt x="3800923" y="0"/>
                </a:lnTo>
                <a:cubicBezTo>
                  <a:pt x="3860379" y="0"/>
                  <a:pt x="3908578" y="48199"/>
                  <a:pt x="3908578" y="107655"/>
                </a:cubicBezTo>
                <a:lnTo>
                  <a:pt x="3908578" y="538261"/>
                </a:lnTo>
                <a:cubicBezTo>
                  <a:pt x="3908578" y="597717"/>
                  <a:pt x="3860379" y="645916"/>
                  <a:pt x="3800923" y="645916"/>
                </a:cubicBezTo>
                <a:lnTo>
                  <a:pt x="107655" y="645916"/>
                </a:lnTo>
                <a:cubicBezTo>
                  <a:pt x="48199" y="645916"/>
                  <a:pt x="0" y="597717"/>
                  <a:pt x="0" y="538261"/>
                </a:cubicBezTo>
                <a:lnTo>
                  <a:pt x="0" y="107655"/>
                </a:lnTo>
                <a:close/>
              </a:path>
            </a:pathLst>
          </a:custGeom>
          <a:solidFill>
            <a:schemeClr val="tx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神经纤维瘤</a:t>
            </a:r>
          </a:p>
        </p:txBody>
      </p:sp>
      <p:sp>
        <p:nvSpPr>
          <p:cNvPr id="12" name="任意多边形 11"/>
          <p:cNvSpPr/>
          <p:nvPr/>
        </p:nvSpPr>
        <p:spPr>
          <a:xfrm>
            <a:off x="4573146" y="4231295"/>
            <a:ext cx="6946880" cy="515819"/>
          </a:xfrm>
          <a:custGeom>
            <a:avLst/>
            <a:gdLst>
              <a:gd name="connsiteX0" fmla="*/ 86124 w 516733"/>
              <a:gd name="connsiteY0" fmla="*/ 0 h 6948584"/>
              <a:gd name="connsiteX1" fmla="*/ 430609 w 516733"/>
              <a:gd name="connsiteY1" fmla="*/ 0 h 6948584"/>
              <a:gd name="connsiteX2" fmla="*/ 516733 w 516733"/>
              <a:gd name="connsiteY2" fmla="*/ 86124 h 6948584"/>
              <a:gd name="connsiteX3" fmla="*/ 516733 w 516733"/>
              <a:gd name="connsiteY3" fmla="*/ 6948584 h 6948584"/>
              <a:gd name="connsiteX4" fmla="*/ 516733 w 516733"/>
              <a:gd name="connsiteY4" fmla="*/ 6948584 h 6948584"/>
              <a:gd name="connsiteX5" fmla="*/ 0 w 516733"/>
              <a:gd name="connsiteY5" fmla="*/ 6948584 h 6948584"/>
              <a:gd name="connsiteX6" fmla="*/ 0 w 516733"/>
              <a:gd name="connsiteY6" fmla="*/ 6948584 h 6948584"/>
              <a:gd name="connsiteX7" fmla="*/ 0 w 516733"/>
              <a:gd name="connsiteY7" fmla="*/ 86124 h 6948584"/>
              <a:gd name="connsiteX8" fmla="*/ 86124 w 516733"/>
              <a:gd name="connsiteY8" fmla="*/ 0 h 694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733" h="6948584">
                <a:moveTo>
                  <a:pt x="516733" y="1158126"/>
                </a:moveTo>
                <a:lnTo>
                  <a:pt x="516733" y="5790458"/>
                </a:lnTo>
                <a:cubicBezTo>
                  <a:pt x="516733" y="6430070"/>
                  <a:pt x="513866" y="6948577"/>
                  <a:pt x="510328" y="6948577"/>
                </a:cubicBezTo>
                <a:lnTo>
                  <a:pt x="0" y="6948577"/>
                </a:lnTo>
                <a:lnTo>
                  <a:pt x="0" y="6948577"/>
                </a:lnTo>
                <a:lnTo>
                  <a:pt x="0" y="7"/>
                </a:lnTo>
                <a:lnTo>
                  <a:pt x="0" y="7"/>
                </a:lnTo>
                <a:lnTo>
                  <a:pt x="510328" y="7"/>
                </a:lnTo>
                <a:cubicBezTo>
                  <a:pt x="513866" y="7"/>
                  <a:pt x="516733" y="518514"/>
                  <a:pt x="516733" y="1158126"/>
                </a:cubicBez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247594" tIns="149016" rIns="272812" bIns="149017" spcCol="1270" anchor="ctr"/>
          <a:lstStyle/>
          <a:p>
            <a:pPr marL="228600" lvl="1" indent="-228600" defTabSz="889000">
              <a:lnSpc>
                <a:spcPct val="90000"/>
              </a:lnSpc>
              <a:spcAft>
                <a:spcPct val="15000"/>
              </a:spcAft>
              <a:buFontTx/>
              <a:buChar char="•"/>
              <a:defRPr/>
            </a:pPr>
            <a:r>
              <a:rPr lang="zh-CN" altLang="en-US" sz="2000" dirty="0">
                <a:latin typeface="Times New Roman" panose="02020603050405020304"/>
                <a:ea typeface="微软雅黑" panose="020B0503020204020204" charset="-122"/>
              </a:rPr>
              <a:t>静脉畸形、微静脉畸形、动静脉畸形、淋巴管畸形</a:t>
            </a:r>
          </a:p>
        </p:txBody>
      </p:sp>
      <p:sp>
        <p:nvSpPr>
          <p:cNvPr id="13" name="任意多边形 12"/>
          <p:cNvSpPr/>
          <p:nvPr/>
        </p:nvSpPr>
        <p:spPr>
          <a:xfrm>
            <a:off x="668655" y="5518150"/>
            <a:ext cx="3905250" cy="645795"/>
          </a:xfrm>
          <a:custGeom>
            <a:avLst/>
            <a:gdLst>
              <a:gd name="connsiteX0" fmla="*/ 0 w 3795386"/>
              <a:gd name="connsiteY0" fmla="*/ 107655 h 645916"/>
              <a:gd name="connsiteX1" fmla="*/ 107655 w 3795386"/>
              <a:gd name="connsiteY1" fmla="*/ 0 h 645916"/>
              <a:gd name="connsiteX2" fmla="*/ 3687731 w 3795386"/>
              <a:gd name="connsiteY2" fmla="*/ 0 h 645916"/>
              <a:gd name="connsiteX3" fmla="*/ 3795386 w 3795386"/>
              <a:gd name="connsiteY3" fmla="*/ 107655 h 645916"/>
              <a:gd name="connsiteX4" fmla="*/ 3795386 w 3795386"/>
              <a:gd name="connsiteY4" fmla="*/ 538261 h 645916"/>
              <a:gd name="connsiteX5" fmla="*/ 3687731 w 3795386"/>
              <a:gd name="connsiteY5" fmla="*/ 645916 h 645916"/>
              <a:gd name="connsiteX6" fmla="*/ 107655 w 3795386"/>
              <a:gd name="connsiteY6" fmla="*/ 645916 h 645916"/>
              <a:gd name="connsiteX7" fmla="*/ 0 w 3795386"/>
              <a:gd name="connsiteY7" fmla="*/ 538261 h 645916"/>
              <a:gd name="connsiteX8" fmla="*/ 0 w 3795386"/>
              <a:gd name="connsiteY8" fmla="*/ 107655 h 6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5386" h="645916">
                <a:moveTo>
                  <a:pt x="0" y="107655"/>
                </a:moveTo>
                <a:cubicBezTo>
                  <a:pt x="0" y="48199"/>
                  <a:pt x="48199" y="0"/>
                  <a:pt x="107655" y="0"/>
                </a:cubicBezTo>
                <a:lnTo>
                  <a:pt x="3687731" y="0"/>
                </a:lnTo>
                <a:cubicBezTo>
                  <a:pt x="3747187" y="0"/>
                  <a:pt x="3795386" y="48199"/>
                  <a:pt x="3795386" y="107655"/>
                </a:cubicBezTo>
                <a:lnTo>
                  <a:pt x="3795386" y="538261"/>
                </a:lnTo>
                <a:cubicBezTo>
                  <a:pt x="3795386" y="597717"/>
                  <a:pt x="3747187" y="645916"/>
                  <a:pt x="3687731" y="645916"/>
                </a:cubicBezTo>
                <a:lnTo>
                  <a:pt x="107655" y="645916"/>
                </a:lnTo>
                <a:cubicBezTo>
                  <a:pt x="48199" y="645916"/>
                  <a:pt x="0" y="597717"/>
                  <a:pt x="0" y="538261"/>
                </a:cubicBezTo>
                <a:lnTo>
                  <a:pt x="0" y="107655"/>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07706" tIns="69615" rIns="107706" bIns="69615" spcCol="1270" anchor="ctr"/>
          <a:lstStyle/>
          <a:p>
            <a:pPr algn="ctr" defTabSz="889000">
              <a:lnSpc>
                <a:spcPct val="90000"/>
              </a:lnSpc>
              <a:spcAft>
                <a:spcPct val="35000"/>
              </a:spcAft>
              <a:defRPr/>
            </a:pPr>
            <a:r>
              <a:rPr lang="zh-CN" altLang="en-US" sz="2000" b="1" dirty="0">
                <a:latin typeface="Times New Roman" panose="02020603050405020304"/>
                <a:ea typeface="微软雅黑" panose="020B0503020204020204" charset="-122"/>
              </a:rPr>
              <a:t>骨化性纤维瘤</a:t>
            </a:r>
          </a:p>
        </p:txBody>
      </p:sp>
      <p:sp>
        <p:nvSpPr>
          <p:cNvPr id="37899" name="Rectangle 2"/>
          <p:cNvSpPr txBox="1">
            <a:spLocks noChangeArrowheads="1"/>
          </p:cNvSpPr>
          <p:nvPr/>
        </p:nvSpPr>
        <p:spPr bwMode="auto">
          <a:xfrm>
            <a:off x="3515062" y="85598"/>
            <a:ext cx="51612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3200" b="1">
                <a:solidFill>
                  <a:srgbClr val="404040"/>
                </a:solidFill>
                <a:latin typeface="Times New Roman" panose="02020603050405020304" pitchFamily="18" charset="0"/>
                <a:ea typeface="微软雅黑" panose="020B0503020204020204" charset="-122"/>
              </a:rPr>
              <a:t>第三节 瘤样病变和良性肿瘤</a:t>
            </a: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txBox="1">
            <a:spLocks noChangeArrowheads="1"/>
          </p:cNvSpPr>
          <p:nvPr/>
        </p:nvSpPr>
        <p:spPr bwMode="auto">
          <a:xfrm>
            <a:off x="4842620" y="161163"/>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组织来源</a:t>
            </a:r>
          </a:p>
        </p:txBody>
      </p:sp>
      <p:graphicFrame>
        <p:nvGraphicFramePr>
          <p:cNvPr id="4" name="图示 3"/>
          <p:cNvGraphicFramePr/>
          <p:nvPr/>
        </p:nvGraphicFramePr>
        <p:xfrm>
          <a:off x="1883263" y="1637291"/>
          <a:ext cx="8532218" cy="4815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图示 1"/>
          <p:cNvGraphicFramePr/>
          <p:nvPr/>
        </p:nvGraphicFramePr>
        <p:xfrm>
          <a:off x="1829923" y="1637291"/>
          <a:ext cx="8532218" cy="48153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txBox="1">
            <a:spLocks noChangeArrowheads="1"/>
          </p:cNvSpPr>
          <p:nvPr/>
        </p:nvSpPr>
        <p:spPr bwMode="auto">
          <a:xfrm>
            <a:off x="4977556" y="150368"/>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2" y="1403026"/>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生长与扩展</a:t>
            </a:r>
          </a:p>
        </p:txBody>
      </p:sp>
      <p:grpSp>
        <p:nvGrpSpPr>
          <p:cNvPr id="39940" name="组合 1"/>
          <p:cNvGrpSpPr/>
          <p:nvPr/>
        </p:nvGrpSpPr>
        <p:grpSpPr bwMode="auto">
          <a:xfrm>
            <a:off x="1532201" y="1772828"/>
            <a:ext cx="8738752" cy="2052162"/>
            <a:chOff x="1530537" y="1664881"/>
            <a:chExt cx="8621373" cy="2438941"/>
          </a:xfrm>
        </p:grpSpPr>
        <p:sp>
          <p:nvSpPr>
            <p:cNvPr id="6" name="任意多边形 5"/>
            <p:cNvSpPr/>
            <p:nvPr/>
          </p:nvSpPr>
          <p:spPr>
            <a:xfrm>
              <a:off x="1530537" y="2317529"/>
              <a:ext cx="2268865"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en-US" altLang="zh-CN" sz="2000">
                  <a:latin typeface="Times New Roman" panose="02020603050405020304"/>
                  <a:ea typeface="微软雅黑" panose="020B0503020204020204" charset="-122"/>
                </a:rPr>
                <a:t>“</a:t>
              </a:r>
              <a:r>
                <a:rPr lang="zh-CN" altLang="en-US" sz="2000">
                  <a:latin typeface="Times New Roman" panose="02020603050405020304"/>
                  <a:ea typeface="微软雅黑" panose="020B0503020204020204" charset="-122"/>
                </a:rPr>
                <a:t>临界瘤”</a:t>
              </a:r>
              <a:endParaRPr lang="zh-CN" altLang="en-US" sz="2000" dirty="0">
                <a:latin typeface="Times New Roman" panose="02020603050405020304"/>
                <a:ea typeface="微软雅黑" panose="020B0503020204020204" charset="-122"/>
              </a:endParaRPr>
            </a:p>
          </p:txBody>
        </p:sp>
        <p:sp>
          <p:nvSpPr>
            <p:cNvPr id="7" name="任意多边形 6"/>
            <p:cNvSpPr/>
            <p:nvPr/>
          </p:nvSpPr>
          <p:spPr>
            <a:xfrm rot="19457599">
              <a:off x="3694492" y="2532563"/>
              <a:ext cx="1117991" cy="50929"/>
            </a:xfrm>
            <a:custGeom>
              <a:avLst/>
              <a:gdLst>
                <a:gd name="connsiteX0" fmla="*/ 0 w 1117605"/>
                <a:gd name="connsiteY0" fmla="*/ 24873 h 49746"/>
                <a:gd name="connsiteX1" fmla="*/ 1117605 w 1117605"/>
                <a:gd name="connsiteY1" fmla="*/ 24873 h 49746"/>
              </a:gdLst>
              <a:ahLst/>
              <a:cxnLst>
                <a:cxn ang="0">
                  <a:pos x="connsiteX0" y="connsiteY0"/>
                </a:cxn>
                <a:cxn ang="0">
                  <a:pos x="connsiteX1" y="connsiteY1"/>
                </a:cxn>
              </a:cxnLst>
              <a:rect l="l" t="t" r="r" b="b"/>
              <a:pathLst>
                <a:path w="1117605" h="49746">
                  <a:moveTo>
                    <a:pt x="0" y="24873"/>
                  </a:moveTo>
                  <a:lnTo>
                    <a:pt x="1117605" y="24873"/>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lIns="543436" tIns="-3066" rIns="543436" bIns="-3067"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8" name="任意多边形 7"/>
            <p:cNvSpPr/>
            <p:nvPr/>
          </p:nvSpPr>
          <p:spPr>
            <a:xfrm>
              <a:off x="4707575" y="1664881"/>
              <a:ext cx="2267299"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囊性</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6974873" y="2208126"/>
              <a:ext cx="908172" cy="49043"/>
            </a:xfrm>
            <a:custGeom>
              <a:avLst/>
              <a:gdLst>
                <a:gd name="connsiteX0" fmla="*/ 0 w 907512"/>
                <a:gd name="connsiteY0" fmla="*/ 24873 h 49746"/>
                <a:gd name="connsiteX1" fmla="*/ 907512 w 907512"/>
                <a:gd name="connsiteY1" fmla="*/ 24873 h 49746"/>
              </a:gdLst>
              <a:ahLst/>
              <a:cxnLst>
                <a:cxn ang="0">
                  <a:pos x="connsiteX0" y="connsiteY0"/>
                </a:cxn>
                <a:cxn ang="0">
                  <a:pos x="connsiteX1" y="connsiteY1"/>
                </a:cxn>
              </a:cxnLst>
              <a:rect l="l" t="t" r="r" b="b"/>
              <a:pathLst>
                <a:path w="907512" h="49746">
                  <a:moveTo>
                    <a:pt x="0" y="24873"/>
                  </a:moveTo>
                  <a:lnTo>
                    <a:pt x="907512" y="24873"/>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lIns="443665" tIns="2184" rIns="443666" bIns="2185"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0" name="任意多边形 9"/>
            <p:cNvSpPr/>
            <p:nvPr/>
          </p:nvSpPr>
          <p:spPr>
            <a:xfrm>
              <a:off x="7883046" y="1664881"/>
              <a:ext cx="2268864"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侵袭性少</a:t>
              </a:r>
              <a:endParaRPr lang="zh-CN" altLang="en-US" sz="2000" dirty="0">
                <a:latin typeface="Times New Roman" panose="02020603050405020304"/>
                <a:ea typeface="微软雅黑" panose="020B0503020204020204" charset="-122"/>
              </a:endParaRPr>
            </a:p>
          </p:txBody>
        </p:sp>
        <p:sp>
          <p:nvSpPr>
            <p:cNvPr id="11" name="任意多边形 10"/>
            <p:cNvSpPr/>
            <p:nvPr/>
          </p:nvSpPr>
          <p:spPr>
            <a:xfrm rot="2142401">
              <a:off x="3694492" y="3322908"/>
              <a:ext cx="1117991" cy="50930"/>
            </a:xfrm>
            <a:custGeom>
              <a:avLst/>
              <a:gdLst>
                <a:gd name="connsiteX0" fmla="*/ 0 w 1117605"/>
                <a:gd name="connsiteY0" fmla="*/ 24873 h 49746"/>
                <a:gd name="connsiteX1" fmla="*/ 1117605 w 1117605"/>
                <a:gd name="connsiteY1" fmla="*/ 24873 h 49746"/>
              </a:gdLst>
              <a:ahLst/>
              <a:cxnLst>
                <a:cxn ang="0">
                  <a:pos x="connsiteX0" y="connsiteY0"/>
                </a:cxn>
                <a:cxn ang="0">
                  <a:pos x="connsiteX1" y="connsiteY1"/>
                </a:cxn>
              </a:cxnLst>
              <a:rect l="l" t="t" r="r" b="b"/>
              <a:pathLst>
                <a:path w="1117605" h="49746">
                  <a:moveTo>
                    <a:pt x="0" y="24873"/>
                  </a:moveTo>
                  <a:lnTo>
                    <a:pt x="1117605" y="24873"/>
                  </a:lnTo>
                </a:path>
              </a:pathLst>
            </a:custGeom>
            <a:noFill/>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txBody>
            <a:bodyPr lIns="543436" tIns="-3067" rIns="543436" bIns="-3066"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2" name="任意多边形 11"/>
            <p:cNvSpPr/>
            <p:nvPr/>
          </p:nvSpPr>
          <p:spPr>
            <a:xfrm>
              <a:off x="4707575" y="2970177"/>
              <a:ext cx="2267299"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实体性</a:t>
              </a:r>
              <a:endParaRPr lang="zh-CN" altLang="en-US" sz="2000" dirty="0">
                <a:latin typeface="Times New Roman" panose="02020603050405020304"/>
                <a:ea typeface="微软雅黑" panose="020B0503020204020204" charset="-122"/>
              </a:endParaRPr>
            </a:p>
          </p:txBody>
        </p:sp>
        <p:sp>
          <p:nvSpPr>
            <p:cNvPr id="13" name="任意多边形 12"/>
            <p:cNvSpPr/>
            <p:nvPr/>
          </p:nvSpPr>
          <p:spPr>
            <a:xfrm>
              <a:off x="6974873" y="3511535"/>
              <a:ext cx="908172" cy="49043"/>
            </a:xfrm>
            <a:custGeom>
              <a:avLst/>
              <a:gdLst>
                <a:gd name="connsiteX0" fmla="*/ 0 w 907512"/>
                <a:gd name="connsiteY0" fmla="*/ 24873 h 49746"/>
                <a:gd name="connsiteX1" fmla="*/ 907512 w 907512"/>
                <a:gd name="connsiteY1" fmla="*/ 24873 h 49746"/>
              </a:gdLst>
              <a:ahLst/>
              <a:cxnLst>
                <a:cxn ang="0">
                  <a:pos x="connsiteX0" y="connsiteY0"/>
                </a:cxn>
                <a:cxn ang="0">
                  <a:pos x="connsiteX1" y="connsiteY1"/>
                </a:cxn>
              </a:cxnLst>
              <a:rect l="l" t="t" r="r" b="b"/>
              <a:pathLst>
                <a:path w="907512" h="49746">
                  <a:moveTo>
                    <a:pt x="0" y="24873"/>
                  </a:moveTo>
                  <a:lnTo>
                    <a:pt x="907512" y="24873"/>
                  </a:lnTo>
                </a:path>
              </a:pathLst>
            </a:custGeom>
            <a:noFill/>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txBody>
            <a:bodyPr lIns="443665" tIns="2185" rIns="443666" bIns="2184"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14" name="任意多边形 13"/>
            <p:cNvSpPr/>
            <p:nvPr/>
          </p:nvSpPr>
          <p:spPr>
            <a:xfrm>
              <a:off x="7883046" y="2970177"/>
              <a:ext cx="2268864" cy="1133645"/>
            </a:xfrm>
            <a:custGeom>
              <a:avLst/>
              <a:gdLst>
                <a:gd name="connsiteX0" fmla="*/ 0 w 2268782"/>
                <a:gd name="connsiteY0" fmla="*/ 113439 h 1134391"/>
                <a:gd name="connsiteX1" fmla="*/ 113439 w 2268782"/>
                <a:gd name="connsiteY1" fmla="*/ 0 h 1134391"/>
                <a:gd name="connsiteX2" fmla="*/ 2155343 w 2268782"/>
                <a:gd name="connsiteY2" fmla="*/ 0 h 1134391"/>
                <a:gd name="connsiteX3" fmla="*/ 2268782 w 2268782"/>
                <a:gd name="connsiteY3" fmla="*/ 113439 h 1134391"/>
                <a:gd name="connsiteX4" fmla="*/ 2268782 w 2268782"/>
                <a:gd name="connsiteY4" fmla="*/ 1020952 h 1134391"/>
                <a:gd name="connsiteX5" fmla="*/ 2155343 w 2268782"/>
                <a:gd name="connsiteY5" fmla="*/ 1134391 h 1134391"/>
                <a:gd name="connsiteX6" fmla="*/ 113439 w 2268782"/>
                <a:gd name="connsiteY6" fmla="*/ 1134391 h 1134391"/>
                <a:gd name="connsiteX7" fmla="*/ 0 w 2268782"/>
                <a:gd name="connsiteY7" fmla="*/ 1020952 h 1134391"/>
                <a:gd name="connsiteX8" fmla="*/ 0 w 2268782"/>
                <a:gd name="connsiteY8" fmla="*/ 113439 h 113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782" h="1134391">
                  <a:moveTo>
                    <a:pt x="0" y="113439"/>
                  </a:moveTo>
                  <a:cubicBezTo>
                    <a:pt x="0" y="50788"/>
                    <a:pt x="50788" y="0"/>
                    <a:pt x="113439" y="0"/>
                  </a:cubicBezTo>
                  <a:lnTo>
                    <a:pt x="2155343" y="0"/>
                  </a:lnTo>
                  <a:cubicBezTo>
                    <a:pt x="2217994" y="0"/>
                    <a:pt x="2268782" y="50788"/>
                    <a:pt x="2268782" y="113439"/>
                  </a:cubicBezTo>
                  <a:lnTo>
                    <a:pt x="2268782" y="1020952"/>
                  </a:lnTo>
                  <a:cubicBezTo>
                    <a:pt x="2268782" y="1083603"/>
                    <a:pt x="2217994" y="1134391"/>
                    <a:pt x="2155343" y="1134391"/>
                  </a:cubicBezTo>
                  <a:lnTo>
                    <a:pt x="113439" y="1134391"/>
                  </a:lnTo>
                  <a:cubicBezTo>
                    <a:pt x="50788" y="1134391"/>
                    <a:pt x="0" y="1083603"/>
                    <a:pt x="0" y="1020952"/>
                  </a:cubicBezTo>
                  <a:lnTo>
                    <a:pt x="0" y="11343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45914" tIns="45914" rIns="45914" bIns="45914" spcCol="1270" anchor="ctr"/>
            <a:lstStyle/>
            <a:p>
              <a:pPr algn="ctr" defTabSz="889000">
                <a:lnSpc>
                  <a:spcPct val="90000"/>
                </a:lnSpc>
                <a:spcAft>
                  <a:spcPct val="35000"/>
                </a:spcAft>
                <a:defRPr/>
              </a:pPr>
              <a:r>
                <a:rPr lang="zh-CN" altLang="en-US" sz="2000">
                  <a:latin typeface="Times New Roman" panose="02020603050405020304"/>
                  <a:ea typeface="微软雅黑" panose="020B0503020204020204" charset="-122"/>
                </a:rPr>
                <a:t>侵袭性多</a:t>
              </a:r>
              <a:endParaRPr lang="zh-CN" altLang="en-US" sz="2000" dirty="0">
                <a:latin typeface="Times New Roman" panose="02020603050405020304"/>
                <a:ea typeface="微软雅黑" panose="020B0503020204020204" charset="-122"/>
              </a:endParaRPr>
            </a:p>
          </p:txBody>
        </p:sp>
      </p:grpSp>
      <p:sp>
        <p:nvSpPr>
          <p:cNvPr id="5" name="Text Box 8"/>
          <p:cNvSpPr txBox="1">
            <a:spLocks noChangeArrowheads="1"/>
          </p:cNvSpPr>
          <p:nvPr/>
        </p:nvSpPr>
        <p:spPr bwMode="auto">
          <a:xfrm>
            <a:off x="7928345" y="3832926"/>
            <a:ext cx="5078824" cy="417415"/>
          </a:xfrm>
          <a:prstGeom prst="rect">
            <a:avLst/>
          </a:prstGeom>
          <a:noFill/>
          <a:ln w="9525">
            <a:noFill/>
            <a:miter lim="800000"/>
          </a:ln>
          <a:effectLst/>
        </p:spPr>
        <p:txBody>
          <a:bodyPr lIns="108825" tIns="54412" rIns="108825" bIns="54412">
            <a:spAutoFit/>
          </a:bodyPr>
          <a:lstStyle/>
          <a:p>
            <a:pPr>
              <a:spcBef>
                <a:spcPct val="50000"/>
              </a:spcBef>
              <a:defRPr/>
            </a:pPr>
            <a:r>
              <a:rPr lang="zh-CN" altLang="en-US" sz="2000" b="1" dirty="0">
                <a:solidFill>
                  <a:srgbClr val="FF0000"/>
                </a:solidFill>
                <a:latin typeface="Times New Roman" panose="02020603050405020304"/>
                <a:ea typeface="微软雅黑" panose="020B0503020204020204" charset="-122"/>
              </a:rPr>
              <a:t>恶性成釉细胞瘤</a:t>
            </a:r>
            <a:endParaRPr lang="zh-CN" altLang="en-US" sz="2000" b="1" dirty="0">
              <a:solidFill>
                <a:srgbClr val="FF0000"/>
              </a:solidFill>
              <a:effectLst>
                <a:outerShdw blurRad="38100" dist="38100" dir="2700000" algn="tl">
                  <a:srgbClr val="000000"/>
                </a:outerShdw>
              </a:effectLst>
              <a:latin typeface="Times New Roman" panose="02020603050405020304"/>
              <a:ea typeface="微软雅黑" panose="020B0503020204020204" charset="-122"/>
            </a:endParaRPr>
          </a:p>
        </p:txBody>
      </p:sp>
      <p:pic>
        <p:nvPicPr>
          <p:cNvPr id="39942" name="Picture 3" descr="C:\新建文件夹\91\DSC000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627" y="4364614"/>
            <a:ext cx="3299648" cy="1855359"/>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39943" name="Picture 2" descr="C:\新建文件夹\88\Dsc000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219" y="4017033"/>
            <a:ext cx="5686697" cy="222039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临床表现</a:t>
            </a:r>
          </a:p>
        </p:txBody>
      </p:sp>
      <p:sp>
        <p:nvSpPr>
          <p:cNvPr id="4" name="等腰三角形 3"/>
          <p:cNvSpPr/>
          <p:nvPr/>
        </p:nvSpPr>
        <p:spPr>
          <a:xfrm>
            <a:off x="2329276" y="2026143"/>
            <a:ext cx="4063059" cy="407893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任意多边形 5"/>
          <p:cNvSpPr/>
          <p:nvPr/>
        </p:nvSpPr>
        <p:spPr>
          <a:xfrm>
            <a:off x="1165573" y="2396570"/>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青壮年，男女无差别</a:t>
            </a:r>
          </a:p>
        </p:txBody>
      </p:sp>
      <p:sp>
        <p:nvSpPr>
          <p:cNvPr id="8" name="任意多边形 7"/>
          <p:cNvSpPr/>
          <p:nvPr/>
        </p:nvSpPr>
        <p:spPr>
          <a:xfrm>
            <a:off x="1165573" y="2863187"/>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a:latin typeface="Times New Roman" panose="02020603050405020304"/>
                <a:ea typeface="微软雅黑" panose="020B0503020204020204" charset="-122"/>
              </a:rPr>
              <a:t>下颌</a:t>
            </a:r>
            <a:r>
              <a:rPr lang="en-US" altLang="zh-CN" sz="2000">
                <a:latin typeface="Times New Roman" panose="02020603050405020304"/>
                <a:ea typeface="微软雅黑" panose="020B0503020204020204" charset="-122"/>
              </a:rPr>
              <a:t>&gt;</a:t>
            </a:r>
            <a:r>
              <a:rPr lang="zh-CN" altLang="en-US" sz="2000">
                <a:latin typeface="Times New Roman" panose="02020603050405020304"/>
                <a:ea typeface="微软雅黑" panose="020B0503020204020204" charset="-122"/>
              </a:rPr>
              <a:t>上颌</a:t>
            </a:r>
            <a:endParaRPr lang="zh-CN" altLang="en-US" sz="2000" dirty="0">
              <a:latin typeface="Times New Roman" panose="02020603050405020304"/>
              <a:ea typeface="微软雅黑" panose="020B0503020204020204" charset="-122"/>
            </a:endParaRPr>
          </a:p>
        </p:txBody>
      </p:sp>
      <p:sp>
        <p:nvSpPr>
          <p:cNvPr id="9" name="任意多边形 8"/>
          <p:cNvSpPr/>
          <p:nvPr/>
        </p:nvSpPr>
        <p:spPr>
          <a:xfrm>
            <a:off x="1165573" y="3356786"/>
            <a:ext cx="6143790" cy="698338"/>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好发部位，下颌骨体部和角部（</a:t>
            </a:r>
            <a:r>
              <a:rPr lang="en-US" altLang="zh-CN" sz="2000" dirty="0">
                <a:latin typeface="Times New Roman" panose="02020603050405020304"/>
                <a:ea typeface="微软雅黑" panose="020B0503020204020204" charset="-122"/>
              </a:rPr>
              <a:t>70%</a:t>
            </a:r>
            <a:r>
              <a:rPr lang="zh-CN" altLang="en-US" sz="2000" dirty="0">
                <a:latin typeface="Times New Roman" panose="02020603050405020304"/>
                <a:ea typeface="微软雅黑" panose="020B0503020204020204" charset="-122"/>
              </a:rPr>
              <a:t>）上颌双尖牙</a:t>
            </a: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，切牙区</a:t>
            </a:r>
            <a:r>
              <a:rPr lang="en-US" altLang="zh-CN" sz="2000" dirty="0">
                <a:latin typeface="Times New Roman" panose="02020603050405020304"/>
                <a:ea typeface="微软雅黑" panose="020B0503020204020204" charset="-122"/>
              </a:rPr>
              <a:t>10%</a:t>
            </a:r>
            <a:endParaRPr lang="zh-CN" altLang="en-US" sz="2000" dirty="0">
              <a:latin typeface="Times New Roman" panose="02020603050405020304"/>
              <a:ea typeface="微软雅黑" panose="020B0503020204020204" charset="-122"/>
            </a:endParaRPr>
          </a:p>
        </p:txBody>
      </p:sp>
      <p:sp>
        <p:nvSpPr>
          <p:cNvPr id="10" name="任意多边形 9"/>
          <p:cNvSpPr/>
          <p:nvPr/>
        </p:nvSpPr>
        <p:spPr>
          <a:xfrm>
            <a:off x="1165573" y="4136067"/>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病程缓慢，可达</a:t>
            </a:r>
            <a:r>
              <a:rPr lang="en-US" altLang="zh-CN" sz="2000" dirty="0">
                <a:latin typeface="Times New Roman" panose="02020603050405020304"/>
                <a:ea typeface="微软雅黑" panose="020B0503020204020204" charset="-122"/>
              </a:rPr>
              <a:t>20</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30</a:t>
            </a:r>
            <a:r>
              <a:rPr lang="zh-CN" altLang="en-US" sz="2000" dirty="0">
                <a:latin typeface="Times New Roman" panose="02020603050405020304"/>
                <a:ea typeface="微软雅黑" panose="020B0503020204020204" charset="-122"/>
              </a:rPr>
              <a:t>年</a:t>
            </a:r>
          </a:p>
        </p:txBody>
      </p:sp>
      <p:sp>
        <p:nvSpPr>
          <p:cNvPr id="11" name="任意多边形 10"/>
          <p:cNvSpPr/>
          <p:nvPr/>
        </p:nvSpPr>
        <p:spPr>
          <a:xfrm>
            <a:off x="1165573" y="4602684"/>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初无症状，后有面部不对称</a:t>
            </a:r>
          </a:p>
        </p:txBody>
      </p:sp>
      <p:sp>
        <p:nvSpPr>
          <p:cNvPr id="12" name="任意多边形 11"/>
          <p:cNvSpPr/>
          <p:nvPr/>
        </p:nvSpPr>
        <p:spPr>
          <a:xfrm>
            <a:off x="1165573" y="5069301"/>
            <a:ext cx="6143790" cy="414242"/>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可产生神经症状</a:t>
            </a:r>
          </a:p>
        </p:txBody>
      </p:sp>
      <p:sp>
        <p:nvSpPr>
          <p:cNvPr id="13" name="任意多边形 12"/>
          <p:cNvSpPr/>
          <p:nvPr/>
        </p:nvSpPr>
        <p:spPr>
          <a:xfrm>
            <a:off x="1165573" y="5534332"/>
            <a:ext cx="6143790" cy="414241"/>
          </a:xfrm>
          <a:custGeom>
            <a:avLst/>
            <a:gdLst>
              <a:gd name="connsiteX0" fmla="*/ 0 w 6145097"/>
              <a:gd name="connsiteY0" fmla="*/ 68809 h 412845"/>
              <a:gd name="connsiteX1" fmla="*/ 68809 w 6145097"/>
              <a:gd name="connsiteY1" fmla="*/ 0 h 412845"/>
              <a:gd name="connsiteX2" fmla="*/ 6076288 w 6145097"/>
              <a:gd name="connsiteY2" fmla="*/ 0 h 412845"/>
              <a:gd name="connsiteX3" fmla="*/ 6145097 w 6145097"/>
              <a:gd name="connsiteY3" fmla="*/ 68809 h 412845"/>
              <a:gd name="connsiteX4" fmla="*/ 6145097 w 6145097"/>
              <a:gd name="connsiteY4" fmla="*/ 344036 h 412845"/>
              <a:gd name="connsiteX5" fmla="*/ 6076288 w 6145097"/>
              <a:gd name="connsiteY5" fmla="*/ 412845 h 412845"/>
              <a:gd name="connsiteX6" fmla="*/ 68809 w 6145097"/>
              <a:gd name="connsiteY6" fmla="*/ 412845 h 412845"/>
              <a:gd name="connsiteX7" fmla="*/ 0 w 6145097"/>
              <a:gd name="connsiteY7" fmla="*/ 344036 h 412845"/>
              <a:gd name="connsiteX8" fmla="*/ 0 w 6145097"/>
              <a:gd name="connsiteY8" fmla="*/ 68809 h 4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5097" h="412845">
                <a:moveTo>
                  <a:pt x="0" y="68809"/>
                </a:moveTo>
                <a:cubicBezTo>
                  <a:pt x="0" y="30807"/>
                  <a:pt x="30807" y="0"/>
                  <a:pt x="68809" y="0"/>
                </a:cubicBezTo>
                <a:lnTo>
                  <a:pt x="6076288" y="0"/>
                </a:lnTo>
                <a:cubicBezTo>
                  <a:pt x="6114290" y="0"/>
                  <a:pt x="6145097" y="30807"/>
                  <a:pt x="6145097" y="68809"/>
                </a:cubicBezTo>
                <a:lnTo>
                  <a:pt x="6145097" y="344036"/>
                </a:lnTo>
                <a:cubicBezTo>
                  <a:pt x="6145097" y="382038"/>
                  <a:pt x="6114290" y="412845"/>
                  <a:pt x="6076288" y="412845"/>
                </a:cubicBezTo>
                <a:lnTo>
                  <a:pt x="68809" y="412845"/>
                </a:lnTo>
                <a:cubicBezTo>
                  <a:pt x="30807" y="412845"/>
                  <a:pt x="0" y="382038"/>
                  <a:pt x="0" y="344036"/>
                </a:cubicBezTo>
                <a:lnTo>
                  <a:pt x="0" y="68809"/>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96331" tIns="96331" rIns="96331" bIns="96331" spcCol="1270" anchor="ctr"/>
          <a:lstStyle/>
          <a:p>
            <a:pPr defTabSz="889000">
              <a:lnSpc>
                <a:spcPct val="90000"/>
              </a:lnSpc>
              <a:spcAft>
                <a:spcPct val="35000"/>
              </a:spcAft>
              <a:defRPr/>
            </a:pPr>
            <a:r>
              <a:rPr lang="zh-CN" altLang="en-US" sz="2000">
                <a:latin typeface="Times New Roman" panose="02020603050405020304"/>
                <a:ea typeface="微软雅黑" panose="020B0503020204020204" charset="-122"/>
              </a:rPr>
              <a:t>病理性骨折</a:t>
            </a:r>
            <a:endParaRPr lang="zh-CN" altLang="en-US" sz="2000" dirty="0">
              <a:latin typeface="Times New Roman" panose="02020603050405020304"/>
              <a:ea typeface="微软雅黑" panose="020B0503020204020204" charset="-122"/>
            </a:endParaRPr>
          </a:p>
        </p:txBody>
      </p:sp>
      <p:pic>
        <p:nvPicPr>
          <p:cNvPr id="40971" name="Picture 2" descr="D:\新建文件夹\3\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595" y="4348743"/>
            <a:ext cx="3678973" cy="178552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0972" name="Picture 2" descr="C:\新建文件夹\91\DSC000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447" y="2277536"/>
            <a:ext cx="3731348" cy="189979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0973" name="Rectangle 2"/>
          <p:cNvSpPr txBox="1">
            <a:spLocks noChangeArrowheads="1"/>
          </p:cNvSpPr>
          <p:nvPr/>
        </p:nvSpPr>
        <p:spPr bwMode="auto">
          <a:xfrm>
            <a:off x="4977556" y="7480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09600" y="113030"/>
            <a:ext cx="10972800" cy="874395"/>
          </a:xfrm>
        </p:spPr>
        <p:txBody>
          <a:bodyPr/>
          <a:lstStyle/>
          <a:p>
            <a:r>
              <a:rPr lang="zh-CN" altLang="en-US"/>
              <a:t>第一节 概述</a:t>
            </a:r>
          </a:p>
        </p:txBody>
      </p:sp>
      <p:sp>
        <p:nvSpPr>
          <p:cNvPr id="2" name="Shape 103"/>
          <p:cNvSpPr/>
          <p:nvPr/>
        </p:nvSpPr>
        <p:spPr>
          <a:xfrm>
            <a:off x="1778635" y="2538095"/>
            <a:ext cx="8720455" cy="333311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b="1" dirty="0" smtClean="0">
                <a:latin typeface="微软雅黑" panose="020B0503020204020204" charset="-122"/>
                <a:ea typeface="微软雅黑" panose="020B0503020204020204" charset="-122"/>
              </a:rPr>
              <a:t>肿瘤</a:t>
            </a:r>
            <a:r>
              <a:rPr lang="en-US" altLang="zh-CN" sz="2800" b="1" dirty="0" smtClean="0">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是</a:t>
            </a:r>
            <a:r>
              <a:rPr lang="zh-CN" altLang="en-US" sz="2800" dirty="0" smtClean="0">
                <a:solidFill>
                  <a:srgbClr val="FF0000"/>
                </a:solidFill>
                <a:latin typeface="微软雅黑" panose="020B0503020204020204" charset="-122"/>
                <a:ea typeface="微软雅黑" panose="020B0503020204020204" charset="-122"/>
              </a:rPr>
              <a:t>人体组织细胞</a:t>
            </a:r>
            <a:r>
              <a:rPr lang="zh-CN" altLang="en-US" sz="2800" dirty="0" smtClean="0">
                <a:latin typeface="微软雅黑" panose="020B0503020204020204" charset="-122"/>
                <a:ea typeface="微软雅黑" panose="020B0503020204020204" charset="-122"/>
              </a:rPr>
              <a:t>由于内在和外界致病因素的长期作用，使</a:t>
            </a:r>
            <a:r>
              <a:rPr lang="zh-CN" altLang="en-US" sz="2800" dirty="0" smtClean="0">
                <a:solidFill>
                  <a:srgbClr val="FF0000"/>
                </a:solidFill>
                <a:latin typeface="微软雅黑" panose="020B0503020204020204" charset="-122"/>
                <a:ea typeface="微软雅黑" panose="020B0503020204020204" charset="-122"/>
              </a:rPr>
              <a:t>细胞</a:t>
            </a:r>
            <a:r>
              <a:rPr lang="zh-CN" altLang="en-US" sz="2800" dirty="0" smtClean="0">
                <a:latin typeface="微软雅黑" panose="020B0503020204020204" charset="-122"/>
                <a:ea typeface="微软雅黑" panose="020B0503020204020204" charset="-122"/>
              </a:rPr>
              <a:t>的</a:t>
            </a:r>
            <a:r>
              <a:rPr lang="zh-CN" altLang="en-US" sz="2800" dirty="0" smtClean="0">
                <a:solidFill>
                  <a:srgbClr val="FF0000"/>
                </a:solidFill>
                <a:latin typeface="微软雅黑" panose="020B0503020204020204" charset="-122"/>
                <a:ea typeface="微软雅黑" panose="020B0503020204020204" charset="-122"/>
              </a:rPr>
              <a:t>遗传物质（</a:t>
            </a:r>
            <a:r>
              <a:rPr lang="en-US" altLang="zh-CN" sz="2800" dirty="0" smtClean="0">
                <a:solidFill>
                  <a:srgbClr val="FF0000"/>
                </a:solidFill>
                <a:latin typeface="微软雅黑" panose="020B0503020204020204" charset="-122"/>
                <a:ea typeface="微软雅黑" panose="020B0503020204020204" charset="-122"/>
              </a:rPr>
              <a:t>DNA）</a:t>
            </a:r>
            <a:r>
              <a:rPr lang="zh-CN" altLang="en-US" sz="2800" dirty="0" smtClean="0">
                <a:solidFill>
                  <a:srgbClr val="FF0000"/>
                </a:solidFill>
                <a:latin typeface="微软雅黑" panose="020B0503020204020204" charset="-122"/>
                <a:ea typeface="微软雅黑" panose="020B0503020204020204" charset="-122"/>
              </a:rPr>
              <a:t>产生突变</a:t>
            </a:r>
            <a:r>
              <a:rPr lang="zh-CN" altLang="en-US" sz="2800" dirty="0" smtClean="0">
                <a:solidFill>
                  <a:srgbClr val="497EBF"/>
                </a:solidFill>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对细胞的</a:t>
            </a:r>
            <a:r>
              <a:rPr lang="zh-CN" altLang="en-US" sz="2800" dirty="0" smtClean="0">
                <a:solidFill>
                  <a:srgbClr val="FF0000"/>
                </a:solidFill>
                <a:latin typeface="微软雅黑" panose="020B0503020204020204" charset="-122"/>
                <a:ea typeface="微软雅黑" panose="020B0503020204020204" charset="-122"/>
              </a:rPr>
              <a:t>生长和分裂失去控制</a:t>
            </a:r>
            <a:r>
              <a:rPr lang="zh-CN" altLang="en-US" sz="2800" dirty="0" smtClean="0">
                <a:latin typeface="微软雅黑" panose="020B0503020204020204" charset="-122"/>
                <a:ea typeface="微软雅黑" panose="020B0503020204020204" charset="-122"/>
              </a:rPr>
              <a:t>而发生</a:t>
            </a:r>
            <a:r>
              <a:rPr lang="zh-CN" altLang="en-US" sz="2800" dirty="0" smtClean="0">
                <a:solidFill>
                  <a:srgbClr val="FF0000"/>
                </a:solidFill>
                <a:latin typeface="微软雅黑" panose="020B0503020204020204" charset="-122"/>
                <a:ea typeface="微软雅黑" panose="020B0503020204020204" charset="-122"/>
              </a:rPr>
              <a:t>异常增生</a:t>
            </a:r>
            <a:r>
              <a:rPr lang="zh-CN" altLang="en-US" sz="2800" dirty="0" smtClean="0">
                <a:latin typeface="微软雅黑" panose="020B0503020204020204" charset="-122"/>
                <a:ea typeface="微软雅黑" panose="020B0503020204020204" charset="-122"/>
              </a:rPr>
              <a:t>和</a:t>
            </a:r>
            <a:r>
              <a:rPr lang="zh-CN" altLang="en-US" sz="2800" dirty="0" smtClean="0">
                <a:solidFill>
                  <a:srgbClr val="FF0000"/>
                </a:solidFill>
                <a:latin typeface="微软雅黑" panose="020B0503020204020204" charset="-122"/>
                <a:ea typeface="微软雅黑" panose="020B0503020204020204" charset="-122"/>
              </a:rPr>
              <a:t>功能失调</a:t>
            </a:r>
            <a:r>
              <a:rPr lang="zh-CN" altLang="en-US" sz="2800" dirty="0" smtClean="0">
                <a:latin typeface="微软雅黑" panose="020B0503020204020204" charset="-122"/>
                <a:ea typeface="微软雅黑" panose="020B0503020204020204" charset="-122"/>
              </a:rPr>
              <a:t>所造成的一种疾病</a:t>
            </a:r>
            <a:r>
              <a:rPr lang="zh-CN" altLang="en-US" sz="2800" dirty="0" smtClean="0">
                <a:solidFill>
                  <a:srgbClr val="497EBF"/>
                </a:solidFill>
                <a:latin typeface="微软雅黑" panose="020B0503020204020204" charset="-122"/>
                <a:ea typeface="微软雅黑" panose="020B0503020204020204" charset="-122"/>
              </a:rPr>
              <a:t>。</a:t>
            </a: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704687" y="1731189"/>
            <a:ext cx="1980029"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肿瘤的定义</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en-US" altLang="zh-CN" sz="2000" b="1" dirty="0">
                <a:latin typeface="Times New Roman" panose="02020603050405020304"/>
                <a:ea typeface="微软雅黑" panose="020B0503020204020204" charset="-122"/>
              </a:rPr>
              <a:t>X</a:t>
            </a:r>
            <a:r>
              <a:rPr lang="zh-CN" altLang="en-US" sz="2000" b="1" dirty="0">
                <a:latin typeface="Times New Roman" panose="02020603050405020304"/>
                <a:ea typeface="微软雅黑" panose="020B0503020204020204" charset="-122"/>
              </a:rPr>
              <a:t>线表现</a:t>
            </a:r>
          </a:p>
        </p:txBody>
      </p:sp>
      <p:graphicFrame>
        <p:nvGraphicFramePr>
          <p:cNvPr id="4" name="图示 3"/>
          <p:cNvGraphicFramePr/>
          <p:nvPr/>
        </p:nvGraphicFramePr>
        <p:xfrm>
          <a:off x="-761304" y="2174866"/>
          <a:ext cx="100929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988" name="Picture 2" descr="C:\新建文件夹\88\Dsc0000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712" y="1412548"/>
            <a:ext cx="3947199" cy="2361653"/>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1989" name="Picture 3" descr="C:\WINDOWS\Desktop\未标题-1 副本.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712" y="4090041"/>
            <a:ext cx="4036079" cy="2148978"/>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1990" name="Rectangle 2"/>
          <p:cNvSpPr txBox="1">
            <a:spLocks noChangeArrowheads="1"/>
          </p:cNvSpPr>
          <p:nvPr/>
        </p:nvSpPr>
        <p:spPr bwMode="auto">
          <a:xfrm>
            <a:off x="4977556" y="-127"/>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归纳而言</a:t>
            </a:r>
          </a:p>
        </p:txBody>
      </p:sp>
      <p:graphicFrame>
        <p:nvGraphicFramePr>
          <p:cNvPr id="4" name="图示 3"/>
          <p:cNvGraphicFramePr/>
          <p:nvPr/>
        </p:nvGraphicFramePr>
        <p:xfrm>
          <a:off x="-613327" y="2133157"/>
          <a:ext cx="100929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012" name="Picture 4" descr="C:\新建文件夹\91\Dsc00027.jpg"/>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9444" y="2609246"/>
            <a:ext cx="3637708" cy="3190137"/>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3013" name="Rectangle 2"/>
          <p:cNvSpPr txBox="1">
            <a:spLocks noChangeArrowheads="1"/>
          </p:cNvSpPr>
          <p:nvPr/>
        </p:nvSpPr>
        <p:spPr bwMode="auto">
          <a:xfrm>
            <a:off x="4977556" y="9639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诊断方法</a:t>
            </a:r>
          </a:p>
        </p:txBody>
      </p:sp>
      <p:graphicFrame>
        <p:nvGraphicFramePr>
          <p:cNvPr id="4" name="图示 3"/>
          <p:cNvGraphicFramePr/>
          <p:nvPr/>
        </p:nvGraphicFramePr>
        <p:xfrm>
          <a:off x="-1235649" y="2143116"/>
          <a:ext cx="100929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036" name="Picture 2" descr="I:\腓骨肌皮瓣\下颌骨重建\陈超\术前\IMG_9575.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0195" y="3142522"/>
            <a:ext cx="4569355" cy="200137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4037" name="Rectangle 2"/>
          <p:cNvSpPr txBox="1">
            <a:spLocks noChangeArrowheads="1"/>
          </p:cNvSpPr>
          <p:nvPr/>
        </p:nvSpPr>
        <p:spPr bwMode="auto">
          <a:xfrm>
            <a:off x="4977556" y="16116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28398"/>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p>
        </p:txBody>
      </p:sp>
      <p:sp>
        <p:nvSpPr>
          <p:cNvPr id="4" name="等腰三角形 3"/>
          <p:cNvSpPr/>
          <p:nvPr/>
        </p:nvSpPr>
        <p:spPr>
          <a:xfrm>
            <a:off x="4030308" y="1972459"/>
            <a:ext cx="4064646" cy="4063059"/>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3395495" y="2507669"/>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手术治疗为主</a:t>
            </a:r>
          </a:p>
        </p:txBody>
      </p:sp>
      <p:sp>
        <p:nvSpPr>
          <p:cNvPr id="8" name="任意多边形 7"/>
          <p:cNvSpPr/>
          <p:nvPr/>
        </p:nvSpPr>
        <p:spPr>
          <a:xfrm>
            <a:off x="3398669" y="3153633"/>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单囊型病变较小者可刮治后打磨或石碳酸烧灼</a:t>
            </a:r>
          </a:p>
        </p:txBody>
      </p:sp>
      <p:sp>
        <p:nvSpPr>
          <p:cNvPr id="9" name="任意多边形 8"/>
          <p:cNvSpPr/>
          <p:nvPr/>
        </p:nvSpPr>
        <p:spPr>
          <a:xfrm>
            <a:off x="3395495" y="3807532"/>
            <a:ext cx="5577184" cy="577716"/>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单囊型病变较大者可开窗减压</a:t>
            </a:r>
          </a:p>
        </p:txBody>
      </p:sp>
      <p:sp>
        <p:nvSpPr>
          <p:cNvPr id="10" name="任意多边形 9"/>
          <p:cNvSpPr/>
          <p:nvPr/>
        </p:nvSpPr>
        <p:spPr>
          <a:xfrm>
            <a:off x="3395494" y="4458256"/>
            <a:ext cx="5580358" cy="649137"/>
          </a:xfrm>
          <a:custGeom>
            <a:avLst/>
            <a:gdLst>
              <a:gd name="connsiteX0" fmla="*/ 0 w 5578263"/>
              <a:gd name="connsiteY0" fmla="*/ 96332 h 577983"/>
              <a:gd name="connsiteX1" fmla="*/ 96332 w 5578263"/>
              <a:gd name="connsiteY1" fmla="*/ 0 h 577983"/>
              <a:gd name="connsiteX2" fmla="*/ 5481931 w 5578263"/>
              <a:gd name="connsiteY2" fmla="*/ 0 h 577983"/>
              <a:gd name="connsiteX3" fmla="*/ 5578263 w 5578263"/>
              <a:gd name="connsiteY3" fmla="*/ 96332 h 577983"/>
              <a:gd name="connsiteX4" fmla="*/ 5578263 w 5578263"/>
              <a:gd name="connsiteY4" fmla="*/ 481651 h 577983"/>
              <a:gd name="connsiteX5" fmla="*/ 5481931 w 5578263"/>
              <a:gd name="connsiteY5" fmla="*/ 577983 h 577983"/>
              <a:gd name="connsiteX6" fmla="*/ 96332 w 5578263"/>
              <a:gd name="connsiteY6" fmla="*/ 577983 h 577983"/>
              <a:gd name="connsiteX7" fmla="*/ 0 w 5578263"/>
              <a:gd name="connsiteY7" fmla="*/ 481651 h 577983"/>
              <a:gd name="connsiteX8" fmla="*/ 0 w 5578263"/>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8263" h="577983">
                <a:moveTo>
                  <a:pt x="0" y="96332"/>
                </a:moveTo>
                <a:cubicBezTo>
                  <a:pt x="0" y="43129"/>
                  <a:pt x="43129" y="0"/>
                  <a:pt x="96332" y="0"/>
                </a:cubicBezTo>
                <a:lnTo>
                  <a:pt x="5481931" y="0"/>
                </a:lnTo>
                <a:cubicBezTo>
                  <a:pt x="5535134" y="0"/>
                  <a:pt x="5578263" y="43129"/>
                  <a:pt x="5578263" y="96332"/>
                </a:cubicBezTo>
                <a:lnTo>
                  <a:pt x="5578263" y="481651"/>
                </a:lnTo>
                <a:cubicBezTo>
                  <a:pt x="5578263" y="534854"/>
                  <a:pt x="5535134" y="577983"/>
                  <a:pt x="5481931"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实性或混合性在肿瘤周围至少</a:t>
            </a:r>
            <a:r>
              <a:rPr lang="en-US" altLang="zh-CN" sz="2000" dirty="0">
                <a:latin typeface="Times New Roman" panose="02020603050405020304"/>
                <a:ea typeface="微软雅黑" panose="020B0503020204020204" charset="-122"/>
              </a:rPr>
              <a:t>0.5cm</a:t>
            </a:r>
            <a:r>
              <a:rPr lang="zh-CN" altLang="en-US" sz="2000" dirty="0">
                <a:latin typeface="Times New Roman" panose="02020603050405020304"/>
                <a:ea typeface="微软雅黑" panose="020B0503020204020204" charset="-122"/>
              </a:rPr>
              <a:t>处手术切除，即刻重建缺损</a:t>
            </a:r>
          </a:p>
        </p:txBody>
      </p:sp>
      <p:sp>
        <p:nvSpPr>
          <p:cNvPr id="11" name="任意多边形 10"/>
          <p:cNvSpPr/>
          <p:nvPr/>
        </p:nvSpPr>
        <p:spPr>
          <a:xfrm>
            <a:off x="3398669" y="5266106"/>
            <a:ext cx="5570835" cy="577716"/>
          </a:xfrm>
          <a:custGeom>
            <a:avLst/>
            <a:gdLst>
              <a:gd name="connsiteX0" fmla="*/ 0 w 5572186"/>
              <a:gd name="connsiteY0" fmla="*/ 96332 h 577983"/>
              <a:gd name="connsiteX1" fmla="*/ 96332 w 5572186"/>
              <a:gd name="connsiteY1" fmla="*/ 0 h 577983"/>
              <a:gd name="connsiteX2" fmla="*/ 5475854 w 5572186"/>
              <a:gd name="connsiteY2" fmla="*/ 0 h 577983"/>
              <a:gd name="connsiteX3" fmla="*/ 5572186 w 5572186"/>
              <a:gd name="connsiteY3" fmla="*/ 96332 h 577983"/>
              <a:gd name="connsiteX4" fmla="*/ 5572186 w 5572186"/>
              <a:gd name="connsiteY4" fmla="*/ 481651 h 577983"/>
              <a:gd name="connsiteX5" fmla="*/ 5475854 w 5572186"/>
              <a:gd name="connsiteY5" fmla="*/ 577983 h 577983"/>
              <a:gd name="connsiteX6" fmla="*/ 96332 w 5572186"/>
              <a:gd name="connsiteY6" fmla="*/ 577983 h 577983"/>
              <a:gd name="connsiteX7" fmla="*/ 0 w 5572186"/>
              <a:gd name="connsiteY7" fmla="*/ 481651 h 577983"/>
              <a:gd name="connsiteX8" fmla="*/ 0 w 557218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2186" h="577983">
                <a:moveTo>
                  <a:pt x="0" y="96332"/>
                </a:moveTo>
                <a:cubicBezTo>
                  <a:pt x="0" y="43129"/>
                  <a:pt x="43129" y="0"/>
                  <a:pt x="96332" y="0"/>
                </a:cubicBezTo>
                <a:lnTo>
                  <a:pt x="5475854" y="0"/>
                </a:lnTo>
                <a:cubicBezTo>
                  <a:pt x="5529057" y="0"/>
                  <a:pt x="5572186" y="43129"/>
                  <a:pt x="5572186" y="96332"/>
                </a:cubicBezTo>
                <a:lnTo>
                  <a:pt x="5572186" y="481651"/>
                </a:lnTo>
                <a:cubicBezTo>
                  <a:pt x="5572186" y="534854"/>
                  <a:pt x="5529057" y="577983"/>
                  <a:pt x="5475854"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确诊为恶性者，按恶性肿瘤处理</a:t>
            </a:r>
          </a:p>
        </p:txBody>
      </p:sp>
      <p:sp>
        <p:nvSpPr>
          <p:cNvPr id="45065" name="Rectangle 2"/>
          <p:cNvSpPr txBox="1">
            <a:spLocks noChangeArrowheads="1"/>
          </p:cNvSpPr>
          <p:nvPr/>
        </p:nvSpPr>
        <p:spPr bwMode="auto">
          <a:xfrm>
            <a:off x="5065186" y="171958"/>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组合 5"/>
          <p:cNvGrpSpPr/>
          <p:nvPr/>
        </p:nvGrpSpPr>
        <p:grpSpPr bwMode="auto">
          <a:xfrm>
            <a:off x="1833756" y="2061686"/>
            <a:ext cx="8457830" cy="4066234"/>
            <a:chOff x="571472" y="500042"/>
            <a:chExt cx="8818276" cy="5855038"/>
          </a:xfrm>
        </p:grpSpPr>
        <p:pic>
          <p:nvPicPr>
            <p:cNvPr id="46085" name="图片 1" descr="3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0628" y="342900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6" name="图片 2" descr="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472" y="500042"/>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7" name="图片 3" descr="18.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0628" y="500042"/>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46088" name="图片 4" descr="21.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1472" y="342900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8" name="Text Box 3"/>
          <p:cNvSpPr txBox="1">
            <a:spLocks noChangeArrowheads="1"/>
          </p:cNvSpPr>
          <p:nvPr/>
        </p:nvSpPr>
        <p:spPr bwMode="auto">
          <a:xfrm>
            <a:off x="789422" y="1356999"/>
            <a:ext cx="4515393"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p>
        </p:txBody>
      </p:sp>
      <p:sp>
        <p:nvSpPr>
          <p:cNvPr id="46084" name="Rectangle 2"/>
          <p:cNvSpPr txBox="1">
            <a:spLocks noChangeArrowheads="1"/>
          </p:cNvSpPr>
          <p:nvPr/>
        </p:nvSpPr>
        <p:spPr bwMode="auto">
          <a:xfrm>
            <a:off x="4977556" y="86233"/>
            <a:ext cx="2236270"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成釉细胞瘤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573573" y="1499841"/>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对比</a:t>
            </a:r>
          </a:p>
        </p:txBody>
      </p:sp>
      <p:sp>
        <p:nvSpPr>
          <p:cNvPr id="13316" name="矩形 4"/>
          <p:cNvSpPr>
            <a:spLocks noChangeArrowheads="1"/>
          </p:cNvSpPr>
          <p:nvPr/>
        </p:nvSpPr>
        <p:spPr bwMode="auto">
          <a:xfrm>
            <a:off x="1200490" y="2022007"/>
            <a:ext cx="10187804" cy="411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p>
            <a:pPr>
              <a:lnSpc>
                <a:spcPct val="130000"/>
              </a:lnSpc>
              <a:defRPr/>
            </a:pPr>
            <a:r>
              <a:rPr lang="zh-CN" altLang="en-US" sz="2000" b="1" dirty="0">
                <a:latin typeface="Times New Roman" panose="02020603050405020304"/>
                <a:ea typeface="微软雅黑" panose="020B0503020204020204" charset="-122"/>
              </a:rPr>
              <a:t>脉管瘤</a:t>
            </a:r>
            <a:endParaRPr lang="en-US" altLang="zh-CN" sz="2000" b="1" dirty="0">
              <a:latin typeface="Times New Roman" panose="02020603050405020304"/>
              <a:ea typeface="微软雅黑" panose="020B0503020204020204" charset="-122"/>
            </a:endParaRP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儿童的胚胎性肿瘤</a:t>
            </a: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不是与生俱来的，出生后</a:t>
            </a:r>
            <a:r>
              <a:rPr lang="en-US" altLang="zh-CN" sz="2000" dirty="0">
                <a:latin typeface="Times New Roman" panose="02020603050405020304"/>
                <a:ea typeface="微软雅黑" panose="020B0503020204020204" charset="-122"/>
              </a:rPr>
              <a:t>1</a:t>
            </a:r>
            <a:r>
              <a:rPr lang="zh-CN" altLang="en-US" sz="2000" dirty="0">
                <a:latin typeface="Times New Roman" panose="02020603050405020304"/>
                <a:ea typeface="微软雅黑" panose="020B0503020204020204" charset="-122"/>
              </a:rPr>
              <a:t>个或几个月内出现</a:t>
            </a: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快速增殖期</a:t>
            </a: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患儿</a:t>
            </a:r>
            <a:r>
              <a:rPr lang="en-US" altLang="zh-CN" sz="2000" dirty="0">
                <a:latin typeface="Times New Roman" panose="02020603050405020304"/>
                <a:ea typeface="微软雅黑" panose="020B0503020204020204" charset="-122"/>
              </a:rPr>
              <a:t>5</a:t>
            </a:r>
            <a:r>
              <a:rPr lang="zh-CN" altLang="en-US" sz="2000" dirty="0">
                <a:latin typeface="Times New Roman" panose="02020603050405020304"/>
                <a:ea typeface="微软雅黑" panose="020B0503020204020204" charset="-122"/>
              </a:rPr>
              <a:t>～</a:t>
            </a:r>
            <a:r>
              <a:rPr lang="en-US" altLang="zh-CN" sz="2000" dirty="0">
                <a:latin typeface="Times New Roman" panose="02020603050405020304"/>
                <a:ea typeface="微软雅黑" panose="020B0503020204020204" charset="-122"/>
              </a:rPr>
              <a:t>7</a:t>
            </a:r>
            <a:r>
              <a:rPr lang="zh-CN" altLang="en-US" sz="2000" dirty="0">
                <a:latin typeface="Times New Roman" panose="02020603050405020304"/>
                <a:ea typeface="微软雅黑" panose="020B0503020204020204" charset="-122"/>
              </a:rPr>
              <a:t>岁时慢慢地接近完全消褪</a:t>
            </a:r>
          </a:p>
          <a:p>
            <a:pPr marL="363220" indent="-363220">
              <a:lnSpc>
                <a:spcPct val="130000"/>
              </a:lnSpc>
              <a:defRPr/>
            </a:pPr>
            <a:r>
              <a:rPr lang="zh-CN" altLang="en-US" sz="2000" b="1" dirty="0">
                <a:latin typeface="Times New Roman" panose="02020603050405020304"/>
                <a:ea typeface="微软雅黑" panose="020B0503020204020204" charset="-122"/>
              </a:rPr>
              <a:t>脉管畸形</a:t>
            </a: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与生俱来</a:t>
            </a: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与患儿一同生长，初期常无客观的临床表现</a:t>
            </a: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青春期以及怀孕等内分泌变化时生长加剧</a:t>
            </a:r>
          </a:p>
          <a:p>
            <a:pPr marL="363220" indent="-363220">
              <a:lnSpc>
                <a:spcPct val="130000"/>
              </a:lnSpc>
              <a:buFont typeface="Wingdings" panose="05000000000000000000" pitchFamily="2" charset="2"/>
              <a:buChar char="Ø"/>
              <a:defRPr/>
            </a:pPr>
            <a:r>
              <a:rPr lang="zh-CN" altLang="en-US" sz="2000" dirty="0">
                <a:latin typeface="Times New Roman" panose="02020603050405020304"/>
                <a:ea typeface="微软雅黑" panose="020B0503020204020204" charset="-122"/>
              </a:rPr>
              <a:t>外伤后动静脉瘘不属于此类病变  </a:t>
            </a:r>
          </a:p>
        </p:txBody>
      </p:sp>
      <p:sp>
        <p:nvSpPr>
          <p:cNvPr id="48132" name="Rectangle 2"/>
          <p:cNvSpPr txBox="1">
            <a:spLocks noChangeArrowheads="1"/>
          </p:cNvSpPr>
          <p:nvPr/>
        </p:nvSpPr>
        <p:spPr bwMode="auto">
          <a:xfrm>
            <a:off x="4362692" y="-127"/>
            <a:ext cx="3466298"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血管瘤与脉管畸形</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txBox="1">
            <a:spLocks noChangeArrowheads="1"/>
          </p:cNvSpPr>
          <p:nvPr/>
        </p:nvSpPr>
        <p:spPr bwMode="auto">
          <a:xfrm>
            <a:off x="5387993" y="128463"/>
            <a:ext cx="1415722"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血管瘤</a:t>
            </a:r>
            <a:endParaRPr lang="en-US" altLang="zh-CN" sz="3200" b="1">
              <a:latin typeface="Times New Roman" panose="02020603050405020304" pitchFamily="18" charset="0"/>
              <a:ea typeface="微软雅黑" panose="020B0503020204020204" charset="-122"/>
            </a:endParaRPr>
          </a:p>
        </p:txBody>
      </p:sp>
      <p:sp>
        <p:nvSpPr>
          <p:cNvPr id="4" name="Text Box 3"/>
          <p:cNvSpPr txBox="1">
            <a:spLocks noChangeArrowheads="1"/>
          </p:cNvSpPr>
          <p:nvPr/>
        </p:nvSpPr>
        <p:spPr bwMode="auto">
          <a:xfrm>
            <a:off x="807888" y="958186"/>
            <a:ext cx="2345782" cy="47688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400" b="1" dirty="0">
                <a:latin typeface="Times New Roman" panose="02020603050405020304"/>
                <a:ea typeface="微软雅黑" panose="020B0503020204020204" charset="-122"/>
              </a:rPr>
              <a:t>特点</a:t>
            </a:r>
          </a:p>
        </p:txBody>
      </p:sp>
      <p:sp>
        <p:nvSpPr>
          <p:cNvPr id="14340" name="矩形 5"/>
          <p:cNvSpPr>
            <a:spLocks noChangeArrowheads="1"/>
          </p:cNvSpPr>
          <p:nvPr/>
        </p:nvSpPr>
        <p:spPr bwMode="auto">
          <a:xfrm>
            <a:off x="699876" y="1434883"/>
            <a:ext cx="10943280" cy="398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绝大多数随访观察以期其自然退化</a:t>
            </a: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不主张将手术治疗作为血管瘤的首选治疗</a:t>
            </a: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出现溃疡和出血，局部压迫或敷料覆盖</a:t>
            </a: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特殊部位如上睑、声门下、皮肤和肝脏的复合血管瘤或者巨大血管瘤以及生长快速的需干预</a:t>
            </a: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药物治疗为主 ：激素、干扰素、心得安</a:t>
            </a:r>
          </a:p>
          <a:p>
            <a:pPr marL="363220" indent="-363220">
              <a:lnSpc>
                <a:spcPct val="150000"/>
              </a:lnSpc>
              <a:buFont typeface="Wingdings" panose="05000000000000000000" pitchFamily="2" charset="2"/>
              <a:buChar char="Ø"/>
              <a:defRPr/>
            </a:pPr>
            <a:r>
              <a:rPr lang="zh-CN" altLang="en-US" sz="2400" dirty="0">
                <a:latin typeface="Times New Roman" panose="02020603050405020304"/>
                <a:ea typeface="微软雅黑" panose="020B0503020204020204" charset="-122"/>
              </a:rPr>
              <a:t>局部注射  ：得保松、平阳霉素</a:t>
            </a:r>
          </a:p>
        </p:txBody>
      </p:sp>
      <p:pic>
        <p:nvPicPr>
          <p:cNvPr id="50179" name="Picture 7" descr="儿时"/>
          <p:cNvPicPr>
            <a:picLocks noChangeAspect="1" noChangeArrowheads="1"/>
          </p:cNvPicPr>
          <p:nvPr/>
        </p:nvPicPr>
        <p:blipFill>
          <a:blip r:embed="rId3" cstate="print">
            <a:extLst>
              <a:ext uri="{28A0092B-C50C-407E-A947-70E740481C1C}">
                <a14:useLocalDpi xmlns:a14="http://schemas.microsoft.com/office/drawing/2010/main" val="0"/>
              </a:ext>
            </a:extLst>
          </a:blip>
          <a:srcRect l="17443" r="15355"/>
          <a:stretch>
            <a:fillRect/>
          </a:stretch>
        </p:blipFill>
        <p:spPr bwMode="auto">
          <a:xfrm>
            <a:off x="7563485" y="1189990"/>
            <a:ext cx="2646045" cy="216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901530" y="1690195"/>
            <a:ext cx="1799808" cy="5174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0180" name="Picture 9" descr="成人-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4650" y="3702685"/>
            <a:ext cx="2137410" cy="241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994691" y="3702676"/>
            <a:ext cx="560257" cy="8649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txBox="1">
            <a:spLocks noChangeArrowheads="1"/>
          </p:cNvSpPr>
          <p:nvPr/>
        </p:nvSpPr>
        <p:spPr bwMode="auto">
          <a:xfrm>
            <a:off x="5063866" y="12877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静脉畸形</a:t>
            </a:r>
            <a:endParaRPr lang="en-US" altLang="zh-CN" sz="3200" b="1">
              <a:latin typeface="Times New Roman" panose="02020603050405020304" pitchFamily="18" charset="0"/>
              <a:ea typeface="微软雅黑" panose="020B0503020204020204" charset="-122"/>
            </a:endParaRPr>
          </a:p>
        </p:txBody>
      </p:sp>
      <p:sp>
        <p:nvSpPr>
          <p:cNvPr id="52227" name="Rectangle 3"/>
          <p:cNvSpPr txBox="1">
            <a:spLocks noRot="1" noChangeArrowheads="1"/>
          </p:cNvSpPr>
          <p:nvPr/>
        </p:nvSpPr>
        <p:spPr bwMode="auto">
          <a:xfrm>
            <a:off x="1157795" y="1064531"/>
            <a:ext cx="9322817" cy="423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342900" indent="-342900"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r>
              <a:rPr lang="zh-CN" altLang="en-US" sz="2400">
                <a:latin typeface="Times New Roman" panose="02020603050405020304" pitchFamily="18" charset="0"/>
                <a:ea typeface="微软雅黑" panose="020B0503020204020204" charset="-122"/>
              </a:rPr>
              <a:t>以往称为海绵状血管瘤</a:t>
            </a:r>
          </a:p>
          <a:p>
            <a:pPr eaLnBrk="1" hangingPunct="1"/>
            <a:r>
              <a:rPr lang="zh-CN" altLang="en-US" sz="2400">
                <a:latin typeface="Times New Roman" panose="02020603050405020304" pitchFamily="18" charset="0"/>
                <a:ea typeface="微软雅黑" panose="020B0503020204020204" charset="-122"/>
              </a:rPr>
              <a:t>最多见的血管畸形</a:t>
            </a:r>
          </a:p>
          <a:p>
            <a:pPr eaLnBrk="1" hangingPunct="1"/>
            <a:r>
              <a:rPr lang="zh-CN" altLang="en-US" sz="2400">
                <a:latin typeface="Times New Roman" panose="02020603050405020304" pitchFamily="18" charset="0"/>
                <a:ea typeface="微软雅黑" panose="020B0503020204020204" charset="-122"/>
              </a:rPr>
              <a:t>体位实验阳性</a:t>
            </a:r>
          </a:p>
          <a:p>
            <a:pPr eaLnBrk="1" hangingPunct="1"/>
            <a:r>
              <a:rPr lang="zh-CN" altLang="en-US" sz="2400">
                <a:latin typeface="Times New Roman" panose="02020603050405020304" pitchFamily="18" charset="0"/>
                <a:ea typeface="微软雅黑" panose="020B0503020204020204" charset="-122"/>
              </a:rPr>
              <a:t>动脉造影常无阳性显示</a:t>
            </a:r>
          </a:p>
          <a:p>
            <a:pPr eaLnBrk="1" hangingPunct="1"/>
            <a:r>
              <a:rPr lang="zh-CN" altLang="en-US" sz="2400">
                <a:latin typeface="Times New Roman" panose="02020603050405020304" pitchFamily="18" charset="0"/>
                <a:ea typeface="微软雅黑" panose="020B0503020204020204" charset="-122"/>
              </a:rPr>
              <a:t>磁共振的</a:t>
            </a:r>
            <a:r>
              <a:rPr lang="en-US" altLang="zh-CN" sz="2400">
                <a:latin typeface="Times New Roman" panose="02020603050405020304" pitchFamily="18" charset="0"/>
                <a:ea typeface="微软雅黑" panose="020B0503020204020204" charset="-122"/>
              </a:rPr>
              <a:t>T</a:t>
            </a:r>
            <a:r>
              <a:rPr lang="en-US" altLang="zh-CN" sz="2400" baseline="-25000">
                <a:latin typeface="Times New Roman" panose="02020603050405020304" pitchFamily="18" charset="0"/>
                <a:ea typeface="微软雅黑" panose="020B0503020204020204" charset="-122"/>
              </a:rPr>
              <a:t>2</a:t>
            </a:r>
            <a:r>
              <a:rPr lang="zh-CN" altLang="en-US" sz="2400">
                <a:latin typeface="Times New Roman" panose="02020603050405020304" pitchFamily="18" charset="0"/>
                <a:ea typeface="微软雅黑" panose="020B0503020204020204" charset="-122"/>
              </a:rPr>
              <a:t>压脂像显示最好</a:t>
            </a:r>
          </a:p>
          <a:p>
            <a:pPr eaLnBrk="1" hangingPunct="1"/>
            <a:r>
              <a:rPr lang="zh-CN" altLang="en-US" sz="2400">
                <a:latin typeface="Times New Roman" panose="02020603050405020304" pitchFamily="18" charset="0"/>
                <a:ea typeface="微软雅黑" panose="020B0503020204020204" charset="-122"/>
              </a:rPr>
              <a:t>局部硬化治疗为主：无水乙醇</a:t>
            </a:r>
          </a:p>
        </p:txBody>
      </p:sp>
      <p:pic>
        <p:nvPicPr>
          <p:cNvPr id="52228" name="Picture 5" descr="AVFM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6558" y="3932915"/>
            <a:ext cx="2342608" cy="216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544" y="3945612"/>
            <a:ext cx="2415616" cy="215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8624" y="3926566"/>
            <a:ext cx="2342608" cy="216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txBox="1">
            <a:spLocks noChangeArrowheads="1"/>
          </p:cNvSpPr>
          <p:nvPr/>
        </p:nvSpPr>
        <p:spPr bwMode="auto">
          <a:xfrm>
            <a:off x="4815941" y="74803"/>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微静脉畸形</a:t>
            </a:r>
            <a:endParaRPr lang="en-US" altLang="zh-CN" sz="3200" b="1">
              <a:latin typeface="Times New Roman" panose="02020603050405020304" pitchFamily="18" charset="0"/>
              <a:ea typeface="微软雅黑" panose="020B0503020204020204" charset="-122"/>
            </a:endParaRPr>
          </a:p>
        </p:txBody>
      </p:sp>
      <p:sp>
        <p:nvSpPr>
          <p:cNvPr id="53251" name="Rectangle 3"/>
          <p:cNvSpPr txBox="1">
            <a:spLocks noRot="1" noChangeArrowheads="1"/>
          </p:cNvSpPr>
          <p:nvPr/>
        </p:nvSpPr>
        <p:spPr bwMode="auto">
          <a:xfrm>
            <a:off x="1344919" y="1772828"/>
            <a:ext cx="11382915" cy="346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a:latin typeface="Times New Roman" panose="02020603050405020304" pitchFamily="18" charset="0"/>
                <a:ea typeface="微软雅黑" panose="020B0503020204020204" charset="-122"/>
              </a:rPr>
              <a:t>葡萄酒色斑</a:t>
            </a:r>
          </a:p>
          <a:p>
            <a:pPr eaLnBrk="1" hangingPunct="1">
              <a:lnSpc>
                <a:spcPct val="150000"/>
              </a:lnSpc>
            </a:pPr>
            <a:r>
              <a:rPr lang="zh-CN" altLang="en-US" sz="2400">
                <a:latin typeface="Times New Roman" panose="02020603050405020304" pitchFamily="18" charset="0"/>
                <a:ea typeface="微软雅黑" panose="020B0503020204020204" charset="-122"/>
              </a:rPr>
              <a:t>大量错综交织</a:t>
            </a:r>
            <a:br>
              <a:rPr lang="zh-CN" altLang="en-US" sz="2400">
                <a:latin typeface="Times New Roman" panose="02020603050405020304" pitchFamily="18" charset="0"/>
                <a:ea typeface="微软雅黑" panose="020B0503020204020204" charset="-122"/>
              </a:rPr>
            </a:br>
            <a:r>
              <a:rPr lang="zh-CN" altLang="en-US" sz="2400">
                <a:latin typeface="Times New Roman" panose="02020603050405020304" pitchFamily="18" charset="0"/>
                <a:ea typeface="微软雅黑" panose="020B0503020204020204" charset="-122"/>
              </a:rPr>
              <a:t>的毛细血管构成</a:t>
            </a:r>
          </a:p>
          <a:p>
            <a:pPr eaLnBrk="1" hangingPunct="1">
              <a:lnSpc>
                <a:spcPct val="150000"/>
              </a:lnSpc>
            </a:pPr>
            <a:r>
              <a:rPr lang="zh-CN" altLang="en-US" sz="2400">
                <a:latin typeface="Times New Roman" panose="02020603050405020304" pitchFamily="18" charset="0"/>
                <a:ea typeface="微软雅黑" panose="020B0503020204020204" charset="-122"/>
              </a:rPr>
              <a:t>激光治疗为主</a:t>
            </a:r>
          </a:p>
        </p:txBody>
      </p:sp>
      <p:pic>
        <p:nvPicPr>
          <p:cNvPr id="532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644" y="1785525"/>
            <a:ext cx="4129719" cy="4013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823594" y="3140936"/>
            <a:ext cx="1728388" cy="504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txBox="1">
            <a:spLocks noChangeArrowheads="1"/>
          </p:cNvSpPr>
          <p:nvPr/>
        </p:nvSpPr>
        <p:spPr bwMode="auto">
          <a:xfrm>
            <a:off x="4859756" y="106553"/>
            <a:ext cx="2234683"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动静脉畸形</a:t>
            </a:r>
            <a:endParaRPr lang="en-US" altLang="zh-CN" sz="3200" b="1">
              <a:latin typeface="Times New Roman" panose="02020603050405020304" pitchFamily="18" charset="0"/>
              <a:ea typeface="微软雅黑" panose="020B0503020204020204" charset="-122"/>
            </a:endParaRPr>
          </a:p>
        </p:txBody>
      </p:sp>
      <p:sp>
        <p:nvSpPr>
          <p:cNvPr id="54275" name="Rectangle 3"/>
          <p:cNvSpPr txBox="1">
            <a:spLocks noRot="1" noChangeArrowheads="1"/>
          </p:cNvSpPr>
          <p:nvPr/>
        </p:nvSpPr>
        <p:spPr bwMode="auto">
          <a:xfrm>
            <a:off x="770377" y="1856945"/>
            <a:ext cx="6189817" cy="416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2400">
                <a:latin typeface="Times New Roman" panose="02020603050405020304" pitchFamily="18" charset="0"/>
                <a:ea typeface="微软雅黑" panose="020B0503020204020204" charset="-122"/>
              </a:rPr>
              <a:t>AVM</a:t>
            </a:r>
            <a:r>
              <a:rPr lang="zh-CN" altLang="en-US" sz="2400">
                <a:latin typeface="Times New Roman" panose="02020603050405020304" pitchFamily="18" charset="0"/>
                <a:ea typeface="微软雅黑" panose="020B0503020204020204" charset="-122"/>
              </a:rPr>
              <a:t>又称蔓状血管瘤</a:t>
            </a:r>
          </a:p>
          <a:p>
            <a:pPr eaLnBrk="1" hangingPunct="1">
              <a:lnSpc>
                <a:spcPct val="150000"/>
              </a:lnSpc>
            </a:pPr>
            <a:r>
              <a:rPr lang="zh-CN" altLang="en-US" sz="2400">
                <a:latin typeface="Times New Roman" panose="02020603050405020304" pitchFamily="18" charset="0"/>
                <a:ea typeface="微软雅黑" panose="020B0503020204020204" charset="-122"/>
              </a:rPr>
              <a:t>多为先天性病变 </a:t>
            </a:r>
          </a:p>
          <a:p>
            <a:pPr eaLnBrk="1" hangingPunct="1">
              <a:lnSpc>
                <a:spcPct val="150000"/>
              </a:lnSpc>
            </a:pPr>
            <a:r>
              <a:rPr lang="zh-CN" altLang="en-US" sz="2400">
                <a:latin typeface="Times New Roman" panose="02020603050405020304" pitchFamily="18" charset="0"/>
                <a:ea typeface="微软雅黑" panose="020B0503020204020204" charset="-122"/>
              </a:rPr>
              <a:t>口腔颌面部高发</a:t>
            </a:r>
          </a:p>
          <a:p>
            <a:pPr eaLnBrk="1" hangingPunct="1">
              <a:lnSpc>
                <a:spcPct val="150000"/>
              </a:lnSpc>
            </a:pPr>
            <a:r>
              <a:rPr lang="en-US" altLang="zh-CN" sz="2400">
                <a:latin typeface="Times New Roman" panose="02020603050405020304" pitchFamily="18" charset="0"/>
                <a:ea typeface="微软雅黑" panose="020B0503020204020204" charset="-122"/>
              </a:rPr>
              <a:t>10</a:t>
            </a:r>
            <a:r>
              <a:rPr lang="zh-CN" altLang="en-US" sz="2400">
                <a:latin typeface="Times New Roman" panose="02020603050405020304" pitchFamily="18" charset="0"/>
                <a:ea typeface="微软雅黑" panose="020B0503020204020204" charset="-122"/>
              </a:rPr>
              <a:t>～</a:t>
            </a:r>
            <a:r>
              <a:rPr lang="en-US" altLang="zh-CN" sz="2400">
                <a:latin typeface="Times New Roman" panose="02020603050405020304" pitchFamily="18" charset="0"/>
                <a:ea typeface="微软雅黑" panose="020B0503020204020204" charset="-122"/>
              </a:rPr>
              <a:t>25</a:t>
            </a:r>
            <a:r>
              <a:rPr lang="zh-CN" altLang="en-US" sz="2400">
                <a:latin typeface="Times New Roman" panose="02020603050405020304" pitchFamily="18" charset="0"/>
                <a:ea typeface="微软雅黑" panose="020B0503020204020204" charset="-122"/>
              </a:rPr>
              <a:t>岁就诊</a:t>
            </a:r>
          </a:p>
          <a:p>
            <a:pPr eaLnBrk="1" hangingPunct="1">
              <a:lnSpc>
                <a:spcPct val="150000"/>
              </a:lnSpc>
            </a:pPr>
            <a:r>
              <a:rPr lang="zh-CN" altLang="en-US" sz="2400">
                <a:latin typeface="Times New Roman" panose="02020603050405020304" pitchFamily="18" charset="0"/>
                <a:ea typeface="微软雅黑" panose="020B0503020204020204" charset="-122"/>
              </a:rPr>
              <a:t>外伤、青春期和妊娠期间激素水平的改变以及不恰当的治疗等多种因素可致病变迅速增大</a:t>
            </a:r>
          </a:p>
        </p:txBody>
      </p:sp>
      <p:pic>
        <p:nvPicPr>
          <p:cNvPr id="54276" name="Picture 9" descr="遮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466" y="1785525"/>
            <a:ext cx="3623423" cy="409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704687" y="2537987"/>
            <a:ext cx="8030873" cy="3979545"/>
          </a:xfrm>
          <a:prstGeom prst="rect">
            <a:avLst/>
          </a:prstGeom>
          <a:ln w="12700">
            <a:miter lim="400000"/>
          </a:ln>
        </p:spPr>
        <p:txBody>
          <a:bodyPr wrap="square" lIns="50800" tIns="50800" rIns="50800" bIns="50800" anchor="t">
            <a:spAutoFit/>
          </a:bodyPr>
          <a:lstStyle/>
          <a:p>
            <a:pPr>
              <a:lnSpc>
                <a:spcPct val="150000"/>
              </a:lnSpc>
            </a:pPr>
            <a:r>
              <a:rPr lang="zh-CN" altLang="en-US" sz="2800" dirty="0" smtClean="0">
                <a:latin typeface="微软雅黑" panose="020B0503020204020204" charset="-122"/>
                <a:ea typeface="微软雅黑" panose="020B0503020204020204" charset="-122"/>
              </a:rPr>
              <a:t>约为全身肿瘤的10%左右;</a:t>
            </a:r>
          </a:p>
          <a:p>
            <a:pPr>
              <a:lnSpc>
                <a:spcPct val="150000"/>
              </a:lnSpc>
            </a:pPr>
            <a:r>
              <a:rPr lang="zh-CN" altLang="en-US" sz="2800" dirty="0" smtClean="0">
                <a:latin typeface="微软雅黑" panose="020B0503020204020204" charset="-122"/>
                <a:ea typeface="微软雅黑" panose="020B0503020204020204" charset="-122"/>
              </a:rPr>
              <a:t>恶性肿瘤为全身恶性肿瘤8.2%</a:t>
            </a:r>
          </a:p>
          <a:p>
            <a:pPr>
              <a:lnSpc>
                <a:spcPct val="150000"/>
              </a:lnSpc>
            </a:pPr>
            <a:r>
              <a:rPr lang="zh-CN" altLang="en-US" sz="2800" dirty="0" smtClean="0">
                <a:latin typeface="微软雅黑" panose="020B0503020204020204" charset="-122"/>
                <a:ea typeface="微软雅黑" panose="020B0503020204020204" charset="-122"/>
              </a:rPr>
              <a:t>良性肿瘤以牙源性、上皮性肿瘤多见</a:t>
            </a:r>
          </a:p>
          <a:p>
            <a:pPr>
              <a:lnSpc>
                <a:spcPct val="150000"/>
              </a:lnSpc>
            </a:pPr>
            <a:r>
              <a:rPr lang="zh-CN" altLang="en-US" sz="2800" dirty="0" smtClean="0">
                <a:latin typeface="微软雅黑" panose="020B0503020204020204" charset="-122"/>
                <a:ea typeface="微软雅黑" panose="020B0503020204020204" charset="-122"/>
              </a:rPr>
              <a:t>恶性肿瘤以</a:t>
            </a:r>
            <a:r>
              <a:rPr lang="zh-CN" altLang="en-US" sz="2800" dirty="0" smtClean="0">
                <a:solidFill>
                  <a:srgbClr val="FF0000"/>
                </a:solidFill>
                <a:latin typeface="微软雅黑" panose="020B0503020204020204" charset="-122"/>
                <a:ea typeface="微软雅黑" panose="020B0503020204020204" charset="-122"/>
              </a:rPr>
              <a:t>鳞状细胞癌</a:t>
            </a:r>
            <a:r>
              <a:rPr lang="zh-CN" altLang="en-US" sz="2800" u="sng" dirty="0" smtClean="0">
                <a:solidFill>
                  <a:srgbClr val="FF0000"/>
                </a:solidFill>
                <a:latin typeface="微软雅黑" panose="020B0503020204020204" charset="-122"/>
                <a:ea typeface="微软雅黑" panose="020B0503020204020204" charset="-122"/>
              </a:rPr>
              <a:t>最常见</a:t>
            </a:r>
          </a:p>
          <a:p>
            <a:pPr>
              <a:lnSpc>
                <a:spcPct val="150000"/>
              </a:lnSpc>
            </a:pPr>
            <a:r>
              <a:rPr lang="zh-CN" altLang="en-US" sz="2800" dirty="0" smtClean="0">
                <a:latin typeface="微软雅黑" panose="020B0503020204020204" charset="-122"/>
                <a:ea typeface="微软雅黑" panose="020B0503020204020204" charset="-122"/>
              </a:rPr>
              <a:t>口腔癌</a:t>
            </a:r>
            <a:r>
              <a:rPr lang="zh-CN" altLang="en-US" sz="2800" dirty="0" smtClean="0">
                <a:solidFill>
                  <a:srgbClr val="FF0000"/>
                </a:solidFill>
                <a:latin typeface="微软雅黑" panose="020B0503020204020204" charset="-122"/>
                <a:ea typeface="微软雅黑" panose="020B0503020204020204" charset="-122"/>
              </a:rPr>
              <a:t>原发部位</a:t>
            </a:r>
            <a:r>
              <a:rPr lang="zh-CN" altLang="en-US" sz="2800" dirty="0" smtClean="0">
                <a:ea typeface="宋体" panose="02010600030101010101" pitchFamily="2" charset="-122"/>
              </a:rPr>
              <a:t>以</a:t>
            </a:r>
            <a:r>
              <a:rPr lang="zh-CN" altLang="en-US" sz="2800" u="sng" dirty="0" smtClean="0">
                <a:solidFill>
                  <a:srgbClr val="FF0000"/>
                </a:solidFill>
                <a:latin typeface="微软雅黑" panose="020B0503020204020204" charset="-122"/>
                <a:ea typeface="微软雅黑" panose="020B0503020204020204" charset="-122"/>
              </a:rPr>
              <a:t>舌癌最多</a:t>
            </a: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635185" y="1577551"/>
            <a:ext cx="4134465" cy="670440"/>
          </a:xfrm>
          <a:prstGeom prst="rect">
            <a:avLst/>
          </a:prstGeom>
        </p:spPr>
        <p:txBody>
          <a:bodyPr wrap="none">
            <a:spAutoFit/>
          </a:bodyPr>
          <a:lstStyle/>
          <a:p>
            <a:pPr>
              <a:lnSpc>
                <a:spcPct val="150000"/>
              </a:lnSpc>
              <a:buClr>
                <a:srgbClr val="127FB8"/>
              </a:buClr>
            </a:pPr>
            <a:r>
              <a:rPr lang="zh-CN" altLang="en-US" sz="2800" b="1" dirty="0" smtClean="0">
                <a:latin typeface="微软雅黑" panose="020B0503020204020204" charset="-122"/>
                <a:ea typeface="微软雅黑" panose="020B0503020204020204" charset="-122"/>
              </a:rPr>
              <a:t>口腔颌面部的肿瘤发生率</a:t>
            </a:r>
            <a:endParaRPr lang="en-US" altLang="zh-CN" sz="2800" b="1" dirty="0">
              <a:latin typeface="微软雅黑" panose="020B0503020204020204" charset="-122"/>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5052802" y="165609"/>
            <a:ext cx="223626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淋巴管畸形</a:t>
            </a:r>
            <a:endParaRPr lang="en-US" altLang="zh-CN" sz="3200" b="1">
              <a:latin typeface="Times New Roman" panose="02020603050405020304" pitchFamily="18" charset="0"/>
              <a:ea typeface="微软雅黑" panose="020B0503020204020204" charset="-122"/>
            </a:endParaRPr>
          </a:p>
        </p:txBody>
      </p:sp>
      <p:sp>
        <p:nvSpPr>
          <p:cNvPr id="55299" name="Rectangle 3"/>
          <p:cNvSpPr txBox="1">
            <a:spLocks noRot="1" noChangeArrowheads="1"/>
          </p:cNvSpPr>
          <p:nvPr/>
        </p:nvSpPr>
        <p:spPr bwMode="auto">
          <a:xfrm>
            <a:off x="848147" y="1856945"/>
            <a:ext cx="6759597" cy="40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lstStyle>
            <a:lvl1pPr marL="408305" indent="-40830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a:latin typeface="Times New Roman" panose="02020603050405020304" pitchFamily="18" charset="0"/>
                <a:ea typeface="微软雅黑" panose="020B0503020204020204" charset="-122"/>
              </a:rPr>
              <a:t>反复感染、肿大病史</a:t>
            </a:r>
          </a:p>
          <a:p>
            <a:pPr eaLnBrk="1" hangingPunct="1">
              <a:lnSpc>
                <a:spcPct val="150000"/>
              </a:lnSpc>
            </a:pPr>
            <a:r>
              <a:rPr lang="zh-CN" altLang="en-US" sz="2400">
                <a:latin typeface="Times New Roman" panose="02020603050405020304" pitchFamily="18" charset="0"/>
                <a:ea typeface="微软雅黑" panose="020B0503020204020204" charset="-122"/>
              </a:rPr>
              <a:t>穿刺可见淡黄色液体</a:t>
            </a:r>
          </a:p>
          <a:p>
            <a:pPr eaLnBrk="1" hangingPunct="1">
              <a:lnSpc>
                <a:spcPct val="150000"/>
              </a:lnSpc>
            </a:pPr>
            <a:r>
              <a:rPr lang="zh-CN" altLang="en-US" sz="2400">
                <a:latin typeface="Times New Roman" panose="02020603050405020304" pitchFamily="18" charset="0"/>
                <a:ea typeface="微软雅黑" panose="020B0503020204020204" charset="-122"/>
              </a:rPr>
              <a:t>发生在黏膜可见滤泡样突出物</a:t>
            </a:r>
          </a:p>
          <a:p>
            <a:pPr eaLnBrk="1" hangingPunct="1">
              <a:lnSpc>
                <a:spcPct val="150000"/>
              </a:lnSpc>
            </a:pPr>
            <a:r>
              <a:rPr lang="zh-CN" altLang="en-US" sz="2400">
                <a:latin typeface="Times New Roman" panose="02020603050405020304" pitchFamily="18" charset="0"/>
                <a:ea typeface="微软雅黑" panose="020B0503020204020204" charset="-122"/>
              </a:rPr>
              <a:t>微囊和巨囊之分</a:t>
            </a:r>
          </a:p>
          <a:p>
            <a:pPr eaLnBrk="1" hangingPunct="1">
              <a:lnSpc>
                <a:spcPct val="150000"/>
              </a:lnSpc>
            </a:pPr>
            <a:r>
              <a:rPr lang="zh-CN" altLang="en-US" sz="2400">
                <a:latin typeface="Times New Roman" panose="02020603050405020304" pitchFamily="18" charset="0"/>
                <a:ea typeface="微软雅黑" panose="020B0503020204020204" charset="-122"/>
              </a:rPr>
              <a:t>磁共振与静脉畸形相似但无强化</a:t>
            </a:r>
          </a:p>
          <a:p>
            <a:pPr eaLnBrk="1" hangingPunct="1">
              <a:lnSpc>
                <a:spcPct val="150000"/>
              </a:lnSpc>
            </a:pPr>
            <a:r>
              <a:rPr lang="zh-CN" altLang="en-US" sz="2400">
                <a:latin typeface="Times New Roman" panose="02020603050405020304" pitchFamily="18" charset="0"/>
                <a:ea typeface="微软雅黑" panose="020B0503020204020204" charset="-122"/>
              </a:rPr>
              <a:t>局部注射平阳霉素和（或）酒精 </a:t>
            </a:r>
          </a:p>
          <a:p>
            <a:pPr eaLnBrk="1" hangingPunct="1">
              <a:lnSpc>
                <a:spcPct val="150000"/>
              </a:lnSpc>
              <a:buFontTx/>
              <a:buNone/>
            </a:pPr>
            <a:r>
              <a:rPr lang="zh-CN" altLang="en-US" sz="2400">
                <a:latin typeface="Times New Roman" panose="02020603050405020304" pitchFamily="18" charset="0"/>
                <a:ea typeface="微软雅黑" panose="020B0503020204020204" charset="-122"/>
              </a:rPr>
              <a:t>      巨囊性病变效果好</a:t>
            </a:r>
          </a:p>
          <a:p>
            <a:pPr eaLnBrk="1" hangingPunct="1">
              <a:lnSpc>
                <a:spcPct val="150000"/>
              </a:lnSpc>
            </a:pPr>
            <a:endParaRPr lang="en-US" altLang="zh-CN" sz="2400">
              <a:solidFill>
                <a:srgbClr val="FF9900"/>
              </a:solidFill>
              <a:latin typeface="Times New Roman" panose="02020603050405020304" pitchFamily="18" charset="0"/>
              <a:ea typeface="微软雅黑" panose="020B0503020204020204" charset="-122"/>
            </a:endParaRPr>
          </a:p>
        </p:txBody>
      </p:sp>
      <p:pic>
        <p:nvPicPr>
          <p:cNvPr id="553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066" y="4220186"/>
            <a:ext cx="4762984" cy="180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6" descr="术后5天-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864" y="1574436"/>
            <a:ext cx="4726481" cy="235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623403" y="1574436"/>
            <a:ext cx="791980" cy="2825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txBox="1">
            <a:spLocks noChangeArrowheads="1"/>
          </p:cNvSpPr>
          <p:nvPr/>
        </p:nvSpPr>
        <p:spPr bwMode="auto">
          <a:xfrm>
            <a:off x="5206101" y="9639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诊断要点</a:t>
            </a:r>
          </a:p>
        </p:txBody>
      </p:sp>
      <p:grpSp>
        <p:nvGrpSpPr>
          <p:cNvPr id="58372" name="组合 1"/>
          <p:cNvGrpSpPr/>
          <p:nvPr/>
        </p:nvGrpSpPr>
        <p:grpSpPr bwMode="auto">
          <a:xfrm>
            <a:off x="-1535727" y="2026100"/>
            <a:ext cx="10094164" cy="4211331"/>
            <a:chOff x="-1537642" y="2026469"/>
            <a:chExt cx="10095256" cy="4211637"/>
          </a:xfrm>
        </p:grpSpPr>
        <p:sp>
          <p:nvSpPr>
            <p:cNvPr id="58374" name="矩形 4"/>
            <p:cNvSpPr>
              <a:spLocks noChangeArrowheads="1"/>
            </p:cNvSpPr>
            <p:nvPr/>
          </p:nvSpPr>
          <p:spPr bwMode="auto">
            <a:xfrm>
              <a:off x="-1537642" y="2173165"/>
              <a:ext cx="10095256" cy="40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 name="等腰三角形 5"/>
            <p:cNvSpPr/>
            <p:nvPr/>
          </p:nvSpPr>
          <p:spPr>
            <a:xfrm>
              <a:off x="812224" y="2026469"/>
              <a:ext cx="4065086" cy="4064941"/>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任意多边形 6"/>
            <p:cNvSpPr/>
            <p:nvPr/>
          </p:nvSpPr>
          <p:spPr>
            <a:xfrm>
              <a:off x="1863951" y="2579500"/>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好发于颈部及舌部</a:t>
              </a:r>
            </a:p>
          </p:txBody>
        </p:sp>
        <p:sp>
          <p:nvSpPr>
            <p:cNvPr id="8" name="任意多边形 7"/>
            <p:cNvSpPr/>
            <p:nvPr/>
          </p:nvSpPr>
          <p:spPr>
            <a:xfrm>
              <a:off x="1867126" y="3227098"/>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质中或偏软，周界较清晰</a:t>
              </a:r>
            </a:p>
          </p:txBody>
        </p:sp>
        <p:sp>
          <p:nvSpPr>
            <p:cNvPr id="9" name="任意多边形 8"/>
            <p:cNvSpPr/>
            <p:nvPr/>
          </p:nvSpPr>
          <p:spPr>
            <a:xfrm>
              <a:off x="1863951" y="3881044"/>
              <a:ext cx="4430167" cy="577758"/>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穿刺抽出血性不凝液体</a:t>
              </a:r>
            </a:p>
          </p:txBody>
        </p:sp>
        <p:sp>
          <p:nvSpPr>
            <p:cNvPr id="10" name="任意多边形 9"/>
            <p:cNvSpPr/>
            <p:nvPr/>
          </p:nvSpPr>
          <p:spPr>
            <a:xfrm>
              <a:off x="1863951" y="4509594"/>
              <a:ext cx="4428579" cy="769815"/>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只能侧向移动而不能沿神经轴上、下移动</a:t>
              </a:r>
            </a:p>
          </p:txBody>
        </p:sp>
        <p:sp>
          <p:nvSpPr>
            <p:cNvPr id="11" name="任意多边形 10"/>
            <p:cNvSpPr/>
            <p:nvPr/>
          </p:nvSpPr>
          <p:spPr>
            <a:xfrm>
              <a:off x="1867126" y="5374643"/>
              <a:ext cx="4425404" cy="577758"/>
            </a:xfrm>
            <a:custGeom>
              <a:avLst/>
              <a:gdLst>
                <a:gd name="connsiteX0" fmla="*/ 0 w 4425387"/>
                <a:gd name="connsiteY0" fmla="*/ 96332 h 577983"/>
                <a:gd name="connsiteX1" fmla="*/ 96332 w 4425387"/>
                <a:gd name="connsiteY1" fmla="*/ 0 h 577983"/>
                <a:gd name="connsiteX2" fmla="*/ 4329055 w 4425387"/>
                <a:gd name="connsiteY2" fmla="*/ 0 h 577983"/>
                <a:gd name="connsiteX3" fmla="*/ 4425387 w 4425387"/>
                <a:gd name="connsiteY3" fmla="*/ 96332 h 577983"/>
                <a:gd name="connsiteX4" fmla="*/ 4425387 w 4425387"/>
                <a:gd name="connsiteY4" fmla="*/ 481651 h 577983"/>
                <a:gd name="connsiteX5" fmla="*/ 4329055 w 4425387"/>
                <a:gd name="connsiteY5" fmla="*/ 577983 h 577983"/>
                <a:gd name="connsiteX6" fmla="*/ 96332 w 4425387"/>
                <a:gd name="connsiteY6" fmla="*/ 577983 h 577983"/>
                <a:gd name="connsiteX7" fmla="*/ 0 w 4425387"/>
                <a:gd name="connsiteY7" fmla="*/ 481651 h 577983"/>
                <a:gd name="connsiteX8" fmla="*/ 0 w 4425387"/>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387" h="577983">
                  <a:moveTo>
                    <a:pt x="0" y="96332"/>
                  </a:moveTo>
                  <a:cubicBezTo>
                    <a:pt x="0" y="43129"/>
                    <a:pt x="43129" y="0"/>
                    <a:pt x="96332" y="0"/>
                  </a:cubicBezTo>
                  <a:lnTo>
                    <a:pt x="4329055" y="0"/>
                  </a:lnTo>
                  <a:cubicBezTo>
                    <a:pt x="4382258" y="0"/>
                    <a:pt x="4425387" y="43129"/>
                    <a:pt x="4425387" y="96332"/>
                  </a:cubicBezTo>
                  <a:lnTo>
                    <a:pt x="4425387" y="481651"/>
                  </a:lnTo>
                  <a:cubicBezTo>
                    <a:pt x="4425387" y="534854"/>
                    <a:pt x="4382258" y="577983"/>
                    <a:pt x="4329055"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临床表现与神经起源有关</a:t>
              </a:r>
            </a:p>
          </p:txBody>
        </p:sp>
      </p:grpSp>
      <p:pic>
        <p:nvPicPr>
          <p:cNvPr id="58373" name="Picture 2" descr="I:\神经鞘瘤\马慧琴\IMG_34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615" y="2556871"/>
            <a:ext cx="4570942" cy="3523434"/>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28398"/>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p>
        </p:txBody>
      </p:sp>
      <p:sp>
        <p:nvSpPr>
          <p:cNvPr id="59395" name="Rectangle 2"/>
          <p:cNvSpPr txBox="1">
            <a:spLocks noChangeArrowheads="1"/>
          </p:cNvSpPr>
          <p:nvPr/>
        </p:nvSpPr>
        <p:spPr bwMode="auto">
          <a:xfrm>
            <a:off x="5258171" y="74803"/>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graphicFrame>
        <p:nvGraphicFramePr>
          <p:cNvPr id="5" name="图示 4"/>
          <p:cNvGraphicFramePr/>
          <p:nvPr/>
        </p:nvGraphicFramePr>
        <p:xfrm>
          <a:off x="1330439" y="2061165"/>
          <a:ext cx="100929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txBox="1">
            <a:spLocks noChangeArrowheads="1"/>
          </p:cNvSpPr>
          <p:nvPr/>
        </p:nvSpPr>
        <p:spPr bwMode="auto">
          <a:xfrm>
            <a:off x="5182295" y="85598"/>
            <a:ext cx="182678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859257" y="1537932"/>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p>
        </p:txBody>
      </p:sp>
      <p:grpSp>
        <p:nvGrpSpPr>
          <p:cNvPr id="60420" name="组合 6"/>
          <p:cNvGrpSpPr/>
          <p:nvPr/>
        </p:nvGrpSpPr>
        <p:grpSpPr bwMode="auto">
          <a:xfrm>
            <a:off x="1886132" y="2493385"/>
            <a:ext cx="8457829" cy="3426619"/>
            <a:chOff x="1573043" y="2355991"/>
            <a:chExt cx="5713601" cy="3072239"/>
          </a:xfrm>
        </p:grpSpPr>
        <p:pic>
          <p:nvPicPr>
            <p:cNvPr id="60421" name="Picture 3" descr="I:\神经鞘瘤\俞祖明\IMG_44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500166" y="2428868"/>
              <a:ext cx="3071834"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0422" name="Picture 4" descr="I:\神经鞘瘤\俞祖明\IMG_447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170" y="2357430"/>
              <a:ext cx="2750474" cy="30708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7"/>
          <p:cNvGrpSpPr/>
          <p:nvPr/>
        </p:nvGrpSpPr>
        <p:grpSpPr bwMode="auto">
          <a:xfrm>
            <a:off x="2568599" y="2204528"/>
            <a:ext cx="7143683" cy="3817053"/>
            <a:chOff x="785786" y="928670"/>
            <a:chExt cx="7072362" cy="5429288"/>
          </a:xfrm>
        </p:grpSpPr>
        <p:pic>
          <p:nvPicPr>
            <p:cNvPr id="61445" name="Picture 2" descr="I:\神经鞘瘤\俞祖明\IMG_44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6" y="928670"/>
              <a:ext cx="3500462" cy="2786082"/>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6" name="Picture 2" descr="I:\神经鞘瘤\俞祖明\IMG_45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6" y="3773158"/>
              <a:ext cx="3500462" cy="25848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7" name="Picture 5" descr="I:\神经鞘瘤\俞祖明\IMG_4494.JP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7686" y="928670"/>
              <a:ext cx="3499200" cy="27864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1448" name="Picture 6" descr="I:\神经鞘瘤\俞祖明\IMG_4501.JPG"/>
            <p:cNvPicPr>
              <a:picLocks noChangeAspect="1" noChangeArrowheads="1"/>
            </p:cNvPicPr>
            <p:nvPr/>
          </p:nvPicPr>
          <p:blipFill>
            <a:blip r:embed="rId6">
              <a:extLst>
                <a:ext uri="{28A0092B-C50C-407E-A947-70E740481C1C}">
                  <a14:useLocalDpi xmlns:a14="http://schemas.microsoft.com/office/drawing/2010/main" val="0"/>
                </a:ext>
              </a:extLst>
            </a:blip>
            <a:srcRect r="-1231"/>
            <a:stretch>
              <a:fillRect/>
            </a:stretch>
          </p:blipFill>
          <p:spPr bwMode="auto">
            <a:xfrm>
              <a:off x="787048" y="3771593"/>
              <a:ext cx="3499200" cy="258636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61443" name="Rectangle 2"/>
          <p:cNvSpPr txBox="1">
            <a:spLocks noChangeArrowheads="1"/>
          </p:cNvSpPr>
          <p:nvPr/>
        </p:nvSpPr>
        <p:spPr bwMode="auto">
          <a:xfrm>
            <a:off x="5182933" y="107188"/>
            <a:ext cx="1826789"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10" name="Text Box 3"/>
          <p:cNvSpPr txBox="1">
            <a:spLocks noChangeArrowheads="1"/>
          </p:cNvSpPr>
          <p:nvPr/>
        </p:nvSpPr>
        <p:spPr bwMode="auto">
          <a:xfrm>
            <a:off x="859257" y="1490318"/>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5183246" y="107188"/>
            <a:ext cx="1825202"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神经鞘瘤</a:t>
            </a:r>
            <a:endParaRPr lang="en-US" altLang="zh-CN" sz="3200" b="1">
              <a:latin typeface="Times New Roman" panose="02020603050405020304" pitchFamily="18" charset="0"/>
              <a:ea typeface="微软雅黑" panose="020B0503020204020204" charset="-122"/>
            </a:endParaRPr>
          </a:p>
        </p:txBody>
      </p:sp>
      <p:sp>
        <p:nvSpPr>
          <p:cNvPr id="5" name="Text Box 3"/>
          <p:cNvSpPr txBox="1">
            <a:spLocks noChangeArrowheads="1"/>
          </p:cNvSpPr>
          <p:nvPr/>
        </p:nvSpPr>
        <p:spPr bwMode="auto">
          <a:xfrm>
            <a:off x="859257" y="1483969"/>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典型病例</a:t>
            </a:r>
          </a:p>
        </p:txBody>
      </p:sp>
      <p:grpSp>
        <p:nvGrpSpPr>
          <p:cNvPr id="62468" name="组合 6"/>
          <p:cNvGrpSpPr/>
          <p:nvPr/>
        </p:nvGrpSpPr>
        <p:grpSpPr bwMode="auto">
          <a:xfrm>
            <a:off x="1600448" y="1988677"/>
            <a:ext cx="8743513" cy="3921804"/>
            <a:chOff x="182880" y="0"/>
            <a:chExt cx="8818276" cy="5855014"/>
          </a:xfrm>
        </p:grpSpPr>
        <p:pic>
          <p:nvPicPr>
            <p:cNvPr id="62469" name="Picture 3" descr="I:\神经鞘瘤\俞祖明\IMG_45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2928934"/>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2470" name="Picture 4" descr="I:\神经鞘瘤\俞祖明\IMG_450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036" y="2928934"/>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2471" name="Picture 2" descr="I:\神经鞘瘤\俞祖明\IMG_451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670" y="0"/>
              <a:ext cx="4389120" cy="292608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txBox="1">
            <a:spLocks noChangeArrowheads="1"/>
          </p:cNvSpPr>
          <p:nvPr/>
        </p:nvSpPr>
        <p:spPr bwMode="auto">
          <a:xfrm>
            <a:off x="4728686" y="-127"/>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
        <p:nvSpPr>
          <p:cNvPr id="3" name="Text Box 3"/>
          <p:cNvSpPr txBox="1">
            <a:spLocks noChangeArrowheads="1"/>
          </p:cNvSpPr>
          <p:nvPr/>
        </p:nvSpPr>
        <p:spPr bwMode="auto">
          <a:xfrm>
            <a:off x="573573" y="1642683"/>
            <a:ext cx="2345782"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组织来源</a:t>
            </a:r>
          </a:p>
        </p:txBody>
      </p:sp>
      <p:sp>
        <p:nvSpPr>
          <p:cNvPr id="63492" name="TextBox 3"/>
          <p:cNvSpPr txBox="1">
            <a:spLocks noChangeArrowheads="1"/>
          </p:cNvSpPr>
          <p:nvPr/>
        </p:nvSpPr>
        <p:spPr bwMode="auto">
          <a:xfrm>
            <a:off x="1811536" y="2713997"/>
            <a:ext cx="752142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825" tIns="54412" rIns="108825" bIns="54412">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b="1">
                <a:latin typeface="Times New Roman" panose="02020603050405020304" pitchFamily="18" charset="0"/>
                <a:ea typeface="微软雅黑" panose="020B0503020204020204" charset="-122"/>
              </a:rPr>
              <a:t>颌骨内成骨性结缔组织</a:t>
            </a:r>
          </a:p>
        </p:txBody>
      </p:sp>
      <p:grpSp>
        <p:nvGrpSpPr>
          <p:cNvPr id="63493" name="组合 1"/>
          <p:cNvGrpSpPr/>
          <p:nvPr/>
        </p:nvGrpSpPr>
        <p:grpSpPr bwMode="auto">
          <a:xfrm>
            <a:off x="1990882" y="3920217"/>
            <a:ext cx="8353078" cy="1810919"/>
            <a:chOff x="1988388" y="3921368"/>
            <a:chExt cx="8355290" cy="1811498"/>
          </a:xfrm>
        </p:grpSpPr>
        <p:sp>
          <p:nvSpPr>
            <p:cNvPr id="4" name="任意多边形 3"/>
            <p:cNvSpPr/>
            <p:nvPr/>
          </p:nvSpPr>
          <p:spPr>
            <a:xfrm>
              <a:off x="1988388" y="3921368"/>
              <a:ext cx="1811397"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骨纤维瘤</a:t>
              </a:r>
            </a:p>
          </p:txBody>
        </p:sp>
        <p:sp>
          <p:nvSpPr>
            <p:cNvPr id="6" name="任意多边形 5"/>
            <p:cNvSpPr/>
            <p:nvPr/>
          </p:nvSpPr>
          <p:spPr>
            <a:xfrm>
              <a:off x="3947428" y="4302402"/>
              <a:ext cx="1050960" cy="1049431"/>
            </a:xfrm>
            <a:custGeom>
              <a:avLst/>
              <a:gdLst>
                <a:gd name="connsiteX0" fmla="*/ 139266 w 1050669"/>
                <a:gd name="connsiteY0" fmla="*/ 401776 h 1050669"/>
                <a:gd name="connsiteX1" fmla="*/ 401776 w 1050669"/>
                <a:gd name="connsiteY1" fmla="*/ 401776 h 1050669"/>
                <a:gd name="connsiteX2" fmla="*/ 401776 w 1050669"/>
                <a:gd name="connsiteY2" fmla="*/ 139266 h 1050669"/>
                <a:gd name="connsiteX3" fmla="*/ 648893 w 1050669"/>
                <a:gd name="connsiteY3" fmla="*/ 139266 h 1050669"/>
                <a:gd name="connsiteX4" fmla="*/ 648893 w 1050669"/>
                <a:gd name="connsiteY4" fmla="*/ 401776 h 1050669"/>
                <a:gd name="connsiteX5" fmla="*/ 911403 w 1050669"/>
                <a:gd name="connsiteY5" fmla="*/ 401776 h 1050669"/>
                <a:gd name="connsiteX6" fmla="*/ 911403 w 1050669"/>
                <a:gd name="connsiteY6" fmla="*/ 648893 h 1050669"/>
                <a:gd name="connsiteX7" fmla="*/ 648893 w 1050669"/>
                <a:gd name="connsiteY7" fmla="*/ 648893 h 1050669"/>
                <a:gd name="connsiteX8" fmla="*/ 648893 w 1050669"/>
                <a:gd name="connsiteY8" fmla="*/ 911403 h 1050669"/>
                <a:gd name="connsiteX9" fmla="*/ 401776 w 1050669"/>
                <a:gd name="connsiteY9" fmla="*/ 911403 h 1050669"/>
                <a:gd name="connsiteX10" fmla="*/ 401776 w 1050669"/>
                <a:gd name="connsiteY10" fmla="*/ 648893 h 1050669"/>
                <a:gd name="connsiteX11" fmla="*/ 139266 w 1050669"/>
                <a:gd name="connsiteY11" fmla="*/ 648893 h 1050669"/>
                <a:gd name="connsiteX12" fmla="*/ 139266 w 1050669"/>
                <a:gd name="connsiteY12" fmla="*/ 401776 h 105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669" h="1050669">
                  <a:moveTo>
                    <a:pt x="139266" y="401776"/>
                  </a:moveTo>
                  <a:lnTo>
                    <a:pt x="401776" y="401776"/>
                  </a:lnTo>
                  <a:lnTo>
                    <a:pt x="401776" y="139266"/>
                  </a:lnTo>
                  <a:lnTo>
                    <a:pt x="648893" y="139266"/>
                  </a:lnTo>
                  <a:lnTo>
                    <a:pt x="648893" y="401776"/>
                  </a:lnTo>
                  <a:lnTo>
                    <a:pt x="911403" y="401776"/>
                  </a:lnTo>
                  <a:lnTo>
                    <a:pt x="911403" y="648893"/>
                  </a:lnTo>
                  <a:lnTo>
                    <a:pt x="648893" y="648893"/>
                  </a:lnTo>
                  <a:lnTo>
                    <a:pt x="648893" y="911403"/>
                  </a:lnTo>
                  <a:lnTo>
                    <a:pt x="401776" y="911403"/>
                  </a:lnTo>
                  <a:lnTo>
                    <a:pt x="401776" y="648893"/>
                  </a:lnTo>
                  <a:lnTo>
                    <a:pt x="139266" y="648893"/>
                  </a:lnTo>
                  <a:lnTo>
                    <a:pt x="139266" y="401776"/>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39234" tIns="401683" rIns="139234" bIns="401683"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7" name="任意多边形 6"/>
            <p:cNvSpPr/>
            <p:nvPr/>
          </p:nvSpPr>
          <p:spPr>
            <a:xfrm>
              <a:off x="5144443" y="3921368"/>
              <a:ext cx="1811397"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a:solidFill>
              <a:schemeClr val="tx2">
                <a:lumMod val="60000"/>
                <a:lumOff val="4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纤维骨瘤</a:t>
              </a:r>
            </a:p>
          </p:txBody>
        </p:sp>
        <p:sp>
          <p:nvSpPr>
            <p:cNvPr id="8" name="任意多边形 7"/>
            <p:cNvSpPr/>
            <p:nvPr/>
          </p:nvSpPr>
          <p:spPr>
            <a:xfrm>
              <a:off x="7103483" y="4302402"/>
              <a:ext cx="1050960" cy="1049431"/>
            </a:xfrm>
            <a:custGeom>
              <a:avLst/>
              <a:gdLst>
                <a:gd name="connsiteX0" fmla="*/ 139266 w 1050669"/>
                <a:gd name="connsiteY0" fmla="*/ 216438 h 1050669"/>
                <a:gd name="connsiteX1" fmla="*/ 911403 w 1050669"/>
                <a:gd name="connsiteY1" fmla="*/ 216438 h 1050669"/>
                <a:gd name="connsiteX2" fmla="*/ 911403 w 1050669"/>
                <a:gd name="connsiteY2" fmla="*/ 463555 h 1050669"/>
                <a:gd name="connsiteX3" fmla="*/ 139266 w 1050669"/>
                <a:gd name="connsiteY3" fmla="*/ 463555 h 1050669"/>
                <a:gd name="connsiteX4" fmla="*/ 139266 w 1050669"/>
                <a:gd name="connsiteY4" fmla="*/ 216438 h 1050669"/>
                <a:gd name="connsiteX5" fmla="*/ 139266 w 1050669"/>
                <a:gd name="connsiteY5" fmla="*/ 587114 h 1050669"/>
                <a:gd name="connsiteX6" fmla="*/ 911403 w 1050669"/>
                <a:gd name="connsiteY6" fmla="*/ 587114 h 1050669"/>
                <a:gd name="connsiteX7" fmla="*/ 911403 w 1050669"/>
                <a:gd name="connsiteY7" fmla="*/ 834231 h 1050669"/>
                <a:gd name="connsiteX8" fmla="*/ 139266 w 1050669"/>
                <a:gd name="connsiteY8" fmla="*/ 834231 h 1050669"/>
                <a:gd name="connsiteX9" fmla="*/ 139266 w 1050669"/>
                <a:gd name="connsiteY9" fmla="*/ 587114 h 105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669" h="1050669">
                  <a:moveTo>
                    <a:pt x="139266" y="216438"/>
                  </a:moveTo>
                  <a:lnTo>
                    <a:pt x="911403" y="216438"/>
                  </a:lnTo>
                  <a:lnTo>
                    <a:pt x="911403" y="463555"/>
                  </a:lnTo>
                  <a:lnTo>
                    <a:pt x="139266" y="463555"/>
                  </a:lnTo>
                  <a:lnTo>
                    <a:pt x="139266" y="216438"/>
                  </a:lnTo>
                  <a:close/>
                  <a:moveTo>
                    <a:pt x="139266" y="587114"/>
                  </a:moveTo>
                  <a:lnTo>
                    <a:pt x="911403" y="587114"/>
                  </a:lnTo>
                  <a:lnTo>
                    <a:pt x="911403" y="834231"/>
                  </a:lnTo>
                  <a:lnTo>
                    <a:pt x="139266" y="834231"/>
                  </a:lnTo>
                  <a:lnTo>
                    <a:pt x="139266" y="587114"/>
                  </a:lnTo>
                  <a:close/>
                </a:path>
              </a:pathLst>
            </a:custGeom>
            <a:solidFill>
              <a:schemeClr val="tx1"/>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139234" tIns="216388" rIns="139234" bIns="216388" spcCol="1270" anchor="ctr"/>
            <a:lstStyle/>
            <a:p>
              <a:pPr algn="ctr" defTabSz="889000">
                <a:lnSpc>
                  <a:spcPct val="90000"/>
                </a:lnSpc>
                <a:spcAft>
                  <a:spcPct val="35000"/>
                </a:spcAft>
                <a:defRPr/>
              </a:pPr>
              <a:endParaRPr lang="zh-CN" altLang="en-US" sz="2000">
                <a:latin typeface="Times New Roman" panose="02020603050405020304"/>
                <a:ea typeface="微软雅黑" panose="020B0503020204020204" charset="-122"/>
              </a:endParaRPr>
            </a:p>
          </p:txBody>
        </p:sp>
        <p:sp>
          <p:nvSpPr>
            <p:cNvPr id="9" name="任意多边形 8"/>
            <p:cNvSpPr/>
            <p:nvPr/>
          </p:nvSpPr>
          <p:spPr>
            <a:xfrm>
              <a:off x="8300498" y="3921368"/>
              <a:ext cx="2043180" cy="1811498"/>
            </a:xfrm>
            <a:custGeom>
              <a:avLst/>
              <a:gdLst>
                <a:gd name="connsiteX0" fmla="*/ 0 w 1811498"/>
                <a:gd name="connsiteY0" fmla="*/ 905749 h 1811498"/>
                <a:gd name="connsiteX1" fmla="*/ 905749 w 1811498"/>
                <a:gd name="connsiteY1" fmla="*/ 0 h 1811498"/>
                <a:gd name="connsiteX2" fmla="*/ 1811498 w 1811498"/>
                <a:gd name="connsiteY2" fmla="*/ 905749 h 1811498"/>
                <a:gd name="connsiteX3" fmla="*/ 905749 w 1811498"/>
                <a:gd name="connsiteY3" fmla="*/ 1811498 h 1811498"/>
                <a:gd name="connsiteX4" fmla="*/ 0 w 1811498"/>
                <a:gd name="connsiteY4" fmla="*/ 905749 h 181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498" h="1811498">
                  <a:moveTo>
                    <a:pt x="0" y="905749"/>
                  </a:moveTo>
                  <a:cubicBezTo>
                    <a:pt x="0" y="405518"/>
                    <a:pt x="405518" y="0"/>
                    <a:pt x="905749" y="0"/>
                  </a:cubicBezTo>
                  <a:cubicBezTo>
                    <a:pt x="1405980" y="0"/>
                    <a:pt x="1811498" y="405518"/>
                    <a:pt x="1811498" y="905749"/>
                  </a:cubicBezTo>
                  <a:cubicBezTo>
                    <a:pt x="1811498" y="1405980"/>
                    <a:pt x="1405980" y="1811498"/>
                    <a:pt x="905749" y="1811498"/>
                  </a:cubicBezTo>
                  <a:cubicBezTo>
                    <a:pt x="405518" y="1811498"/>
                    <a:pt x="0" y="1405980"/>
                    <a:pt x="0" y="905749"/>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lIns="290621" tIns="290621" rIns="290621" bIns="290621" spcCol="1270" anchor="ctr"/>
            <a:lstStyle/>
            <a:p>
              <a:pPr algn="ctr" defTabSz="889000">
                <a:lnSpc>
                  <a:spcPct val="90000"/>
                </a:lnSpc>
                <a:spcAft>
                  <a:spcPct val="35000"/>
                </a:spcAft>
                <a:defRPr/>
              </a:pPr>
              <a:r>
                <a:rPr lang="zh-CN" altLang="en-US" sz="2000" dirty="0">
                  <a:latin typeface="Times New Roman" panose="02020603050405020304"/>
                  <a:ea typeface="微软雅黑" panose="020B0503020204020204" charset="-122"/>
                </a:rPr>
                <a:t>骨化纤维瘤</a:t>
              </a:r>
            </a:p>
          </p:txBody>
        </p:sp>
      </p:gr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609353"/>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诊断要点</a:t>
            </a:r>
          </a:p>
        </p:txBody>
      </p:sp>
      <p:sp>
        <p:nvSpPr>
          <p:cNvPr id="64515" name="矩形 5"/>
          <p:cNvSpPr>
            <a:spLocks noChangeArrowheads="1"/>
          </p:cNvSpPr>
          <p:nvPr/>
        </p:nvSpPr>
        <p:spPr bwMode="auto">
          <a:xfrm>
            <a:off x="1271911" y="2061686"/>
            <a:ext cx="10094163" cy="406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等腰三角形 6"/>
          <p:cNvSpPr/>
          <p:nvPr/>
        </p:nvSpPr>
        <p:spPr>
          <a:xfrm>
            <a:off x="2662037" y="1928336"/>
            <a:ext cx="4064647" cy="4063059"/>
          </a:xfrm>
          <a:prstGeom prst="triangl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任意多边形 7"/>
          <p:cNvSpPr/>
          <p:nvPr/>
        </p:nvSpPr>
        <p:spPr>
          <a:xfrm>
            <a:off x="3778421" y="2370837"/>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多数在儿童期已发病，女性多见</a:t>
            </a:r>
          </a:p>
        </p:txBody>
      </p:sp>
      <p:sp>
        <p:nvSpPr>
          <p:cNvPr id="9" name="任意多边形 8"/>
          <p:cNvSpPr/>
          <p:nvPr/>
        </p:nvSpPr>
        <p:spPr>
          <a:xfrm>
            <a:off x="3781596" y="3016799"/>
            <a:ext cx="4428100"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a:ln w="12700" cmpd="sng">
            <a:solidFill>
              <a:schemeClr val="accent1">
                <a:shade val="50000"/>
              </a:schemeClr>
            </a:solidFill>
            <a:prstDash val="solid"/>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生长缓慢，面部畸形</a:t>
            </a:r>
          </a:p>
        </p:txBody>
      </p:sp>
      <p:sp>
        <p:nvSpPr>
          <p:cNvPr id="10" name="任意多边形 9"/>
          <p:cNvSpPr/>
          <p:nvPr/>
        </p:nvSpPr>
        <p:spPr>
          <a:xfrm>
            <a:off x="3778421" y="3670698"/>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质硬，界限不清</a:t>
            </a:r>
          </a:p>
        </p:txBody>
      </p:sp>
      <p:sp>
        <p:nvSpPr>
          <p:cNvPr id="11" name="任意多边形 10"/>
          <p:cNvSpPr/>
          <p:nvPr/>
        </p:nvSpPr>
        <p:spPr>
          <a:xfrm>
            <a:off x="3778421" y="4321422"/>
            <a:ext cx="4429687" cy="577716"/>
          </a:xfrm>
          <a:custGeom>
            <a:avLst/>
            <a:gdLst>
              <a:gd name="connsiteX0" fmla="*/ 0 w 4430196"/>
              <a:gd name="connsiteY0" fmla="*/ 96332 h 577983"/>
              <a:gd name="connsiteX1" fmla="*/ 96332 w 4430196"/>
              <a:gd name="connsiteY1" fmla="*/ 0 h 577983"/>
              <a:gd name="connsiteX2" fmla="*/ 4333864 w 4430196"/>
              <a:gd name="connsiteY2" fmla="*/ 0 h 577983"/>
              <a:gd name="connsiteX3" fmla="*/ 4430196 w 4430196"/>
              <a:gd name="connsiteY3" fmla="*/ 96332 h 577983"/>
              <a:gd name="connsiteX4" fmla="*/ 4430196 w 4430196"/>
              <a:gd name="connsiteY4" fmla="*/ 481651 h 577983"/>
              <a:gd name="connsiteX5" fmla="*/ 4333864 w 4430196"/>
              <a:gd name="connsiteY5" fmla="*/ 577983 h 577983"/>
              <a:gd name="connsiteX6" fmla="*/ 96332 w 4430196"/>
              <a:gd name="connsiteY6" fmla="*/ 577983 h 577983"/>
              <a:gd name="connsiteX7" fmla="*/ 0 w 4430196"/>
              <a:gd name="connsiteY7" fmla="*/ 481651 h 577983"/>
              <a:gd name="connsiteX8" fmla="*/ 0 w 4430196"/>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196" h="577983">
                <a:moveTo>
                  <a:pt x="0" y="96332"/>
                </a:moveTo>
                <a:cubicBezTo>
                  <a:pt x="0" y="43129"/>
                  <a:pt x="43129" y="0"/>
                  <a:pt x="96332" y="0"/>
                </a:cubicBezTo>
                <a:lnTo>
                  <a:pt x="4333864" y="0"/>
                </a:lnTo>
                <a:cubicBezTo>
                  <a:pt x="4387067" y="0"/>
                  <a:pt x="4430196" y="43129"/>
                  <a:pt x="4430196" y="96332"/>
                </a:cubicBezTo>
                <a:lnTo>
                  <a:pt x="4430196" y="481651"/>
                </a:lnTo>
                <a:cubicBezTo>
                  <a:pt x="4430196" y="534854"/>
                  <a:pt x="4387067" y="577983"/>
                  <a:pt x="4333864" y="577983"/>
                </a:cubicBezTo>
                <a:lnTo>
                  <a:pt x="96332" y="577983"/>
                </a:lnTo>
                <a:cubicBezTo>
                  <a:pt x="43129" y="577983"/>
                  <a:pt x="0" y="534854"/>
                  <a:pt x="0" y="481651"/>
                </a:cubicBezTo>
                <a:lnTo>
                  <a:pt x="0" y="96332"/>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上、下颌骨均可发生</a:t>
            </a:r>
          </a:p>
        </p:txBody>
      </p:sp>
      <p:sp>
        <p:nvSpPr>
          <p:cNvPr id="12" name="任意多边形 11"/>
          <p:cNvSpPr/>
          <p:nvPr/>
        </p:nvSpPr>
        <p:spPr>
          <a:xfrm>
            <a:off x="3781596" y="4970560"/>
            <a:ext cx="4423338" cy="809438"/>
          </a:xfrm>
          <a:custGeom>
            <a:avLst/>
            <a:gdLst>
              <a:gd name="connsiteX0" fmla="*/ 0 w 4425387"/>
              <a:gd name="connsiteY0" fmla="*/ 96332 h 577983"/>
              <a:gd name="connsiteX1" fmla="*/ 96332 w 4425387"/>
              <a:gd name="connsiteY1" fmla="*/ 0 h 577983"/>
              <a:gd name="connsiteX2" fmla="*/ 4329055 w 4425387"/>
              <a:gd name="connsiteY2" fmla="*/ 0 h 577983"/>
              <a:gd name="connsiteX3" fmla="*/ 4425387 w 4425387"/>
              <a:gd name="connsiteY3" fmla="*/ 96332 h 577983"/>
              <a:gd name="connsiteX4" fmla="*/ 4425387 w 4425387"/>
              <a:gd name="connsiteY4" fmla="*/ 481651 h 577983"/>
              <a:gd name="connsiteX5" fmla="*/ 4329055 w 4425387"/>
              <a:gd name="connsiteY5" fmla="*/ 577983 h 577983"/>
              <a:gd name="connsiteX6" fmla="*/ 96332 w 4425387"/>
              <a:gd name="connsiteY6" fmla="*/ 577983 h 577983"/>
              <a:gd name="connsiteX7" fmla="*/ 0 w 4425387"/>
              <a:gd name="connsiteY7" fmla="*/ 481651 h 577983"/>
              <a:gd name="connsiteX8" fmla="*/ 0 w 4425387"/>
              <a:gd name="connsiteY8" fmla="*/ 96332 h 57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387" h="577983">
                <a:moveTo>
                  <a:pt x="0" y="96332"/>
                </a:moveTo>
                <a:cubicBezTo>
                  <a:pt x="0" y="43129"/>
                  <a:pt x="43129" y="0"/>
                  <a:pt x="96332" y="0"/>
                </a:cubicBezTo>
                <a:lnTo>
                  <a:pt x="4329055" y="0"/>
                </a:lnTo>
                <a:cubicBezTo>
                  <a:pt x="4382258" y="0"/>
                  <a:pt x="4425387" y="43129"/>
                  <a:pt x="4425387" y="96332"/>
                </a:cubicBezTo>
                <a:lnTo>
                  <a:pt x="4425387" y="481651"/>
                </a:lnTo>
                <a:cubicBezTo>
                  <a:pt x="4425387" y="534854"/>
                  <a:pt x="4382258" y="577983"/>
                  <a:pt x="4329055" y="577983"/>
                </a:cubicBezTo>
                <a:lnTo>
                  <a:pt x="96332" y="577983"/>
                </a:lnTo>
                <a:cubicBezTo>
                  <a:pt x="43129" y="577983"/>
                  <a:pt x="0" y="534854"/>
                  <a:pt x="0" y="481651"/>
                </a:cubicBezTo>
                <a:lnTo>
                  <a:pt x="0" y="96332"/>
                </a:ln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04391" tIns="104391" rIns="104391" bIns="104391" spcCol="1270" anchor="ctr"/>
          <a:lstStyle/>
          <a:p>
            <a:pPr defTabSz="889000">
              <a:lnSpc>
                <a:spcPct val="90000"/>
              </a:lnSpc>
              <a:spcAft>
                <a:spcPct val="35000"/>
              </a:spcAft>
              <a:defRPr/>
            </a:pPr>
            <a:r>
              <a:rPr lang="zh-CN" altLang="en-US" sz="2000" dirty="0">
                <a:latin typeface="Times New Roman" panose="02020603050405020304"/>
                <a:ea typeface="微软雅黑" panose="020B0503020204020204" charset="-122"/>
              </a:rPr>
              <a:t>临床及影像学与骨纤维异常增殖症很难鉴别，需结合病理确诊</a:t>
            </a:r>
          </a:p>
        </p:txBody>
      </p:sp>
      <p:sp>
        <p:nvSpPr>
          <p:cNvPr id="64522" name="Rectangle 2"/>
          <p:cNvSpPr txBox="1">
            <a:spLocks noChangeArrowheads="1"/>
          </p:cNvSpPr>
          <p:nvPr/>
        </p:nvSpPr>
        <p:spPr bwMode="auto">
          <a:xfrm>
            <a:off x="4772501" y="13957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73572" y="1752195"/>
            <a:ext cx="2666383" cy="417416"/>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治疗要点</a:t>
            </a:r>
          </a:p>
        </p:txBody>
      </p:sp>
      <p:graphicFrame>
        <p:nvGraphicFramePr>
          <p:cNvPr id="4" name="图示 3"/>
          <p:cNvGraphicFramePr/>
          <p:nvPr/>
        </p:nvGraphicFramePr>
        <p:xfrm>
          <a:off x="840632" y="2133157"/>
          <a:ext cx="1009292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5540" name="Rectangle 2"/>
          <p:cNvSpPr txBox="1">
            <a:spLocks noChangeArrowheads="1"/>
          </p:cNvSpPr>
          <p:nvPr/>
        </p:nvSpPr>
        <p:spPr bwMode="auto">
          <a:xfrm>
            <a:off x="4674711" y="11798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6"/>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6563" name="Rectangle 12"/>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16" name="Text Box 3"/>
          <p:cNvSpPr txBox="1">
            <a:spLocks noChangeArrowheads="1"/>
          </p:cNvSpPr>
          <p:nvPr/>
        </p:nvSpPr>
        <p:spPr bwMode="auto">
          <a:xfrm>
            <a:off x="573405" y="1351915"/>
            <a:ext cx="5707380" cy="415290"/>
          </a:xfrm>
          <a:prstGeom prst="rect">
            <a:avLst/>
          </a:prstGeom>
          <a:solidFill>
            <a:schemeClr val="accent2">
              <a:lumMod val="40000"/>
              <a:lumOff val="60000"/>
            </a:schemeClr>
          </a:solidFill>
        </p:spPr>
        <p:txBody>
          <a:bodyPr wrap="square"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病例：下颌骨节段性切除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p>
        </p:txBody>
      </p:sp>
      <p:grpSp>
        <p:nvGrpSpPr>
          <p:cNvPr id="66565" name="组合 18"/>
          <p:cNvGrpSpPr/>
          <p:nvPr/>
        </p:nvGrpSpPr>
        <p:grpSpPr bwMode="auto">
          <a:xfrm>
            <a:off x="4152557" y="1845836"/>
            <a:ext cx="3915456" cy="4340807"/>
            <a:chOff x="2714612" y="1928802"/>
            <a:chExt cx="3286148" cy="4786322"/>
          </a:xfrm>
        </p:grpSpPr>
        <p:grpSp>
          <p:nvGrpSpPr>
            <p:cNvPr id="66567" name="组合 13"/>
            <p:cNvGrpSpPr/>
            <p:nvPr/>
          </p:nvGrpSpPr>
          <p:grpSpPr bwMode="auto">
            <a:xfrm>
              <a:off x="2714612" y="1928802"/>
              <a:ext cx="3286148" cy="4786322"/>
              <a:chOff x="2500298" y="1571612"/>
              <a:chExt cx="4110052" cy="5572164"/>
            </a:xfrm>
          </p:grpSpPr>
          <p:pic>
            <p:nvPicPr>
              <p:cNvPr id="66570" name="Picture 5" descr="IMG_99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298" y="4095776"/>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1" name="Picture 4" descr="IMG_99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95776"/>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2" name="Picture 11" descr="ma%20ling%203d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298" y="1571612"/>
                <a:ext cx="2143140" cy="24765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6573" name="Picture 10" descr="ma%20ling%203d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1571612"/>
                <a:ext cx="1928826" cy="2524125"/>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7" name="矩形 16"/>
            <p:cNvSpPr/>
            <p:nvPr/>
          </p:nvSpPr>
          <p:spPr>
            <a:xfrm>
              <a:off x="2929070" y="5428855"/>
              <a:ext cx="1214823" cy="215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sp>
          <p:nvSpPr>
            <p:cNvPr id="18" name="矩形 17"/>
            <p:cNvSpPr/>
            <p:nvPr/>
          </p:nvSpPr>
          <p:spPr>
            <a:xfrm>
              <a:off x="4500880" y="5143600"/>
              <a:ext cx="571447" cy="21350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grpSp>
      <p:sp>
        <p:nvSpPr>
          <p:cNvPr id="66566" name="Rectangle 2"/>
          <p:cNvSpPr txBox="1">
            <a:spLocks noChangeArrowheads="1"/>
          </p:cNvSpPr>
          <p:nvPr/>
        </p:nvSpPr>
        <p:spPr bwMode="auto">
          <a:xfrm>
            <a:off x="4772501" y="150368"/>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704687" y="2537987"/>
            <a:ext cx="8030873" cy="2040255"/>
          </a:xfrm>
          <a:prstGeom prst="rect">
            <a:avLst/>
          </a:prstGeom>
          <a:ln w="12700">
            <a:miter lim="400000"/>
          </a:ln>
        </p:spPr>
        <p:txBody>
          <a:bodyPr wrap="square" lIns="50800" tIns="50800" rIns="50800" bIns="50800" anchor="t">
            <a:spAutoFit/>
          </a:bodyPr>
          <a:lstStyle/>
          <a:p>
            <a:r>
              <a:rPr lang="zh-CN" altLang="en-US" sz="2800" dirty="0" smtClean="0">
                <a:latin typeface="微软雅黑" panose="020B0503020204020204" charset="-122"/>
                <a:ea typeface="微软雅黑" panose="020B0503020204020204" charset="-122"/>
              </a:rPr>
              <a:t>病史采集：肿瘤发现时间，确切的部位，生长的速度和最近是否突然加速生长。病员的年龄、职业和生活习惯，过去有无肿瘤史、家族史。</a:t>
            </a:r>
            <a:endParaRPr lang="en-US" altLang="zh-CN" sz="2800" dirty="0" smtClean="0">
              <a:latin typeface="微软雅黑" panose="020B0503020204020204" charset="-122"/>
              <a:ea typeface="微软雅黑" panose="020B0503020204020204" charset="-122"/>
            </a:endParaRP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635185" y="1577551"/>
            <a:ext cx="1659429"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病史采集</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组合 6"/>
          <p:cNvGrpSpPr/>
          <p:nvPr/>
        </p:nvGrpSpPr>
        <p:grpSpPr bwMode="auto">
          <a:xfrm>
            <a:off x="679911" y="2420378"/>
            <a:ext cx="10741713" cy="3577397"/>
            <a:chOff x="500034" y="1214422"/>
            <a:chExt cx="9191668" cy="4110052"/>
          </a:xfrm>
        </p:grpSpPr>
        <p:pic>
          <p:nvPicPr>
            <p:cNvPr id="67589" name="Picture 2" descr="IMG_00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34" y="3286124"/>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0" name="Picture 3" descr="IMG_00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68" y="3286124"/>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1" name="Picture 4" descr="IMG_01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3702" y="2357430"/>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2" name="Picture 9" descr="IMG_00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68" y="1214422"/>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7593" name="Picture 8" descr="IMG_00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34" y="1214422"/>
              <a:ext cx="3048000" cy="203835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9" name="Text Box 3"/>
          <p:cNvSpPr txBox="1">
            <a:spLocks noChangeArrowheads="1"/>
          </p:cNvSpPr>
          <p:nvPr/>
        </p:nvSpPr>
        <p:spPr bwMode="auto">
          <a:xfrm>
            <a:off x="573573" y="1528409"/>
            <a:ext cx="4874085"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p>
        </p:txBody>
      </p:sp>
      <p:sp>
        <p:nvSpPr>
          <p:cNvPr id="67588" name="Rectangle 2"/>
          <p:cNvSpPr txBox="1">
            <a:spLocks noChangeArrowheads="1"/>
          </p:cNvSpPr>
          <p:nvPr/>
        </p:nvSpPr>
        <p:spPr bwMode="auto">
          <a:xfrm>
            <a:off x="4727416" y="107188"/>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ChangeArrowheads="1"/>
          </p:cNvSpPr>
          <p:nvPr/>
        </p:nvSpPr>
        <p:spPr bwMode="auto">
          <a:xfrm>
            <a:off x="2205" y="19045"/>
            <a:ext cx="220612" cy="419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68611" name="Rectangle 4"/>
          <p:cNvSpPr>
            <a:spLocks noChangeArrowheads="1"/>
          </p:cNvSpPr>
          <p:nvPr/>
        </p:nvSpPr>
        <p:spPr bwMode="auto">
          <a:xfrm>
            <a:off x="2205" y="3525022"/>
            <a:ext cx="220612" cy="41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825" tIns="54412" rIns="108825" bIns="54412" anchor="ctr">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000">
              <a:latin typeface="Times New Roman" panose="02020603050405020304" pitchFamily="18" charset="0"/>
              <a:ea typeface="微软雅黑" panose="020B0503020204020204" charset="-122"/>
            </a:endParaRPr>
          </a:p>
        </p:txBody>
      </p:sp>
      <p:sp>
        <p:nvSpPr>
          <p:cNvPr id="9" name="Text Box 3"/>
          <p:cNvSpPr txBox="1">
            <a:spLocks noChangeArrowheads="1"/>
          </p:cNvSpPr>
          <p:nvPr/>
        </p:nvSpPr>
        <p:spPr bwMode="auto">
          <a:xfrm>
            <a:off x="383117" y="1671251"/>
            <a:ext cx="4993119" cy="417415"/>
          </a:xfrm>
          <a:prstGeom prst="rect">
            <a:avLst/>
          </a:prstGeom>
          <a:solidFill>
            <a:schemeClr val="accent2">
              <a:lumMod val="40000"/>
              <a:lumOff val="60000"/>
            </a:schemeClr>
          </a:solidFill>
        </p:spPr>
        <p:txBody>
          <a:bodyPr lIns="108825" tIns="54412" rIns="108825" bIns="54412">
            <a:spAutoFit/>
          </a:bodyPr>
          <a:lstStyle/>
          <a:p>
            <a:pPr algn="ctr">
              <a:spcBef>
                <a:spcPct val="50000"/>
              </a:spcBef>
              <a:defRPr/>
            </a:pPr>
            <a:r>
              <a:rPr lang="zh-CN" altLang="en-US" sz="2000" b="1" dirty="0">
                <a:latin typeface="Times New Roman" panose="02020603050405020304"/>
                <a:ea typeface="微软雅黑" panose="020B0503020204020204" charset="-122"/>
              </a:rPr>
              <a:t>下颌骨节段性切除</a:t>
            </a:r>
            <a:r>
              <a:rPr lang="en-US" altLang="zh-CN" sz="2000" b="1" dirty="0">
                <a:latin typeface="Times New Roman" panose="02020603050405020304"/>
                <a:ea typeface="微软雅黑" panose="020B0503020204020204" charset="-122"/>
              </a:rPr>
              <a:t>+</a:t>
            </a:r>
            <a:r>
              <a:rPr lang="zh-CN" altLang="en-US" sz="2000" b="1" dirty="0">
                <a:latin typeface="Times New Roman" panose="02020603050405020304"/>
                <a:ea typeface="微软雅黑" panose="020B0503020204020204" charset="-122"/>
              </a:rPr>
              <a:t>腓骨肌皮瓣重建</a:t>
            </a:r>
          </a:p>
        </p:txBody>
      </p:sp>
      <p:grpSp>
        <p:nvGrpSpPr>
          <p:cNvPr id="68613" name="组合 11"/>
          <p:cNvGrpSpPr/>
          <p:nvPr/>
        </p:nvGrpSpPr>
        <p:grpSpPr bwMode="auto">
          <a:xfrm>
            <a:off x="1621080" y="2499735"/>
            <a:ext cx="9395825" cy="3050469"/>
            <a:chOff x="1214414" y="2500306"/>
            <a:chExt cx="7050308" cy="3049200"/>
          </a:xfrm>
        </p:grpSpPr>
        <p:grpSp>
          <p:nvGrpSpPr>
            <p:cNvPr id="68615" name="组合 6"/>
            <p:cNvGrpSpPr/>
            <p:nvPr/>
          </p:nvGrpSpPr>
          <p:grpSpPr bwMode="auto">
            <a:xfrm>
              <a:off x="1214414" y="2500306"/>
              <a:ext cx="7050308" cy="3049200"/>
              <a:chOff x="1643042" y="2357430"/>
              <a:chExt cx="7050308" cy="3049200"/>
            </a:xfrm>
          </p:grpSpPr>
          <p:pic>
            <p:nvPicPr>
              <p:cNvPr id="68618" name="Picture 2" descr="IMG_16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42" y="2357430"/>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19" name="Picture 1" descr="IMG_16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44" y="2357430"/>
                <a:ext cx="2038350" cy="30480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pic>
            <p:nvPicPr>
              <p:cNvPr id="68620" name="Picture 5" descr="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6446" y="2357430"/>
                <a:ext cx="2906904" cy="3049200"/>
              </a:xfrm>
              <a:prstGeom prst="rect">
                <a:avLst/>
              </a:prstGeom>
              <a:noFill/>
              <a:ln w="9525">
                <a:solidFill>
                  <a:srgbClr val="92D050"/>
                </a:solidFill>
                <a:miter lim="800000"/>
                <a:headEnd/>
                <a:tailEnd/>
              </a:ln>
              <a:extLst>
                <a:ext uri="{909E8E84-426E-40DD-AFC4-6F175D3DCCD1}">
                  <a14:hiddenFill xmlns:a14="http://schemas.microsoft.com/office/drawing/2010/main">
                    <a:solidFill>
                      <a:srgbClr val="FFFFFF"/>
                    </a:solidFill>
                  </a14:hiddenFill>
                </a:ext>
              </a:extLst>
            </p:spPr>
          </p:pic>
        </p:grpSp>
        <p:sp>
          <p:nvSpPr>
            <p:cNvPr id="10" name="矩形 9"/>
            <p:cNvSpPr/>
            <p:nvPr/>
          </p:nvSpPr>
          <p:spPr>
            <a:xfrm>
              <a:off x="1643149" y="4072500"/>
              <a:ext cx="1214749" cy="21417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sp>
          <p:nvSpPr>
            <p:cNvPr id="11" name="矩形 10"/>
            <p:cNvSpPr/>
            <p:nvPr/>
          </p:nvSpPr>
          <p:spPr>
            <a:xfrm>
              <a:off x="3358089" y="3999522"/>
              <a:ext cx="856279" cy="1443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Times New Roman" panose="02020603050405020304"/>
                <a:ea typeface="微软雅黑" panose="020B0503020204020204" charset="-122"/>
              </a:endParaRPr>
            </a:p>
          </p:txBody>
        </p:sp>
      </p:grpSp>
      <p:sp>
        <p:nvSpPr>
          <p:cNvPr id="68614" name="Rectangle 2"/>
          <p:cNvSpPr txBox="1">
            <a:spLocks noChangeArrowheads="1"/>
          </p:cNvSpPr>
          <p:nvPr/>
        </p:nvSpPr>
        <p:spPr bwMode="auto">
          <a:xfrm>
            <a:off x="4772501" y="204343"/>
            <a:ext cx="2645751" cy="8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3200" b="1">
                <a:latin typeface="Times New Roman" panose="02020603050405020304" pitchFamily="18" charset="0"/>
                <a:ea typeface="微软雅黑" panose="020B0503020204020204" charset="-122"/>
              </a:rPr>
              <a:t>骨化性纤维瘤</a:t>
            </a:r>
            <a:endParaRPr lang="en-US" altLang="zh-CN" sz="3200" b="1">
              <a:latin typeface="Times New Roman" panose="02020603050405020304" pitchFamily="18" charset="0"/>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3200" b="1">
                <a:latin typeface="微软雅黑" panose="020B0503020204020204" charset="-122"/>
                <a:ea typeface="微软雅黑" panose="020B0503020204020204" charset="-122"/>
              </a:rPr>
              <a:t>第四节 口腔颌面部恶性肿瘤</a:t>
            </a:r>
          </a:p>
        </p:txBody>
      </p:sp>
      <p:sp>
        <p:nvSpPr>
          <p:cNvPr id="43010" name="Rectangle 5"/>
          <p:cNvSpPr>
            <a:spLocks noGrp="1" noChangeArrowheads="1"/>
          </p:cNvSpPr>
          <p:nvPr>
            <p:ph idx="1"/>
          </p:nvPr>
        </p:nvSpPr>
        <p:spPr/>
        <p:txBody>
          <a:bodyPr/>
          <a:lstStyle/>
          <a:p>
            <a:pPr marL="633095" indent="-633095">
              <a:lnSpc>
                <a:spcPct val="150000"/>
              </a:lnSpc>
              <a:buNone/>
            </a:pPr>
            <a:r>
              <a:rPr lang="en-US" altLang="zh-CN" sz="2000" b="1">
                <a:solidFill>
                  <a:srgbClr val="000000"/>
                </a:solidFill>
                <a:latin typeface="Times New Roman" panose="02020603050405020304" pitchFamily="18" charset="0"/>
                <a:ea typeface="微软雅黑" panose="020B0503020204020204" charset="-122"/>
              </a:rPr>
              <a:t> </a:t>
            </a:r>
            <a:r>
              <a:rPr lang="en-US" altLang="zh-CN" sz="2800" b="1">
                <a:solidFill>
                  <a:srgbClr val="000000"/>
                </a:solidFill>
                <a:latin typeface="Times New Roman" panose="02020603050405020304" pitchFamily="18" charset="0"/>
                <a:ea typeface="微软雅黑" panose="020B0503020204020204" charset="-122"/>
              </a:rPr>
              <a:t>   </a:t>
            </a:r>
            <a:r>
              <a:rPr lang="zh-CN" altLang="en-US" sz="2800" b="1">
                <a:solidFill>
                  <a:srgbClr val="000000"/>
                </a:solidFill>
                <a:latin typeface="Times New Roman" panose="02020603050405020304" pitchFamily="18" charset="0"/>
                <a:ea typeface="微软雅黑" panose="020B0503020204020204" charset="-122"/>
              </a:rPr>
              <a:t>全身恶性肿瘤：</a:t>
            </a: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全球每年发病</a:t>
            </a:r>
            <a:r>
              <a:rPr lang="en-US" altLang="zh-CN" sz="2800">
                <a:solidFill>
                  <a:srgbClr val="000000"/>
                </a:solidFill>
                <a:latin typeface="Times New Roman" panose="02020603050405020304" pitchFamily="18" charset="0"/>
                <a:ea typeface="微软雅黑" panose="020B0503020204020204" charset="-122"/>
              </a:rPr>
              <a:t>1000</a:t>
            </a:r>
            <a:r>
              <a:rPr lang="zh-CN" altLang="en-US" sz="2800">
                <a:solidFill>
                  <a:srgbClr val="000000"/>
                </a:solidFill>
                <a:latin typeface="Times New Roman" panose="02020603050405020304" pitchFamily="18" charset="0"/>
                <a:ea typeface="微软雅黑" panose="020B0503020204020204" charset="-122"/>
              </a:rPr>
              <a:t>万   全球每年死亡</a:t>
            </a:r>
            <a:r>
              <a:rPr lang="en-US" altLang="zh-CN" sz="2800">
                <a:solidFill>
                  <a:srgbClr val="000000"/>
                </a:solidFill>
                <a:latin typeface="Times New Roman" panose="02020603050405020304" pitchFamily="18" charset="0"/>
                <a:ea typeface="微软雅黑" panose="020B0503020204020204" charset="-122"/>
              </a:rPr>
              <a:t>600</a:t>
            </a:r>
            <a:r>
              <a:rPr lang="zh-CN" altLang="en-US" sz="2800">
                <a:solidFill>
                  <a:srgbClr val="000000"/>
                </a:solidFill>
                <a:latin typeface="Times New Roman" panose="02020603050405020304" pitchFamily="18" charset="0"/>
                <a:ea typeface="微软雅黑" panose="020B0503020204020204" charset="-122"/>
              </a:rPr>
              <a:t>万。</a:t>
            </a: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中国每年发病</a:t>
            </a:r>
            <a:r>
              <a:rPr lang="en-US" altLang="zh-CN" sz="2800">
                <a:solidFill>
                  <a:srgbClr val="000000"/>
                </a:solidFill>
                <a:latin typeface="Times New Roman" panose="02020603050405020304" pitchFamily="18" charset="0"/>
                <a:ea typeface="微软雅黑" panose="020B0503020204020204" charset="-122"/>
              </a:rPr>
              <a:t>200</a:t>
            </a:r>
            <a:r>
              <a:rPr lang="zh-CN" altLang="en-US" sz="2800">
                <a:solidFill>
                  <a:srgbClr val="000000"/>
                </a:solidFill>
                <a:latin typeface="Times New Roman" panose="02020603050405020304" pitchFamily="18" charset="0"/>
                <a:ea typeface="微软雅黑" panose="020B0503020204020204" charset="-122"/>
              </a:rPr>
              <a:t>万    中国每年死亡</a:t>
            </a:r>
            <a:r>
              <a:rPr lang="en-US" altLang="zh-CN" sz="2800">
                <a:solidFill>
                  <a:srgbClr val="000000"/>
                </a:solidFill>
                <a:latin typeface="Times New Roman" panose="02020603050405020304" pitchFamily="18" charset="0"/>
                <a:ea typeface="微软雅黑" panose="020B0503020204020204" charset="-122"/>
              </a:rPr>
              <a:t>140</a:t>
            </a:r>
            <a:r>
              <a:rPr lang="zh-CN" altLang="en-US" sz="2800">
                <a:solidFill>
                  <a:srgbClr val="000000"/>
                </a:solidFill>
                <a:latin typeface="Times New Roman" panose="02020603050405020304" pitchFamily="18" charset="0"/>
                <a:ea typeface="微软雅黑" panose="020B0503020204020204" charset="-122"/>
              </a:rPr>
              <a:t>万。</a:t>
            </a: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      </a:t>
            </a: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口腔颌面癌：</a:t>
            </a:r>
            <a:r>
              <a:rPr lang="en-US" altLang="zh-CN" sz="2800">
                <a:solidFill>
                  <a:srgbClr val="000000"/>
                </a:solidFill>
                <a:latin typeface="Times New Roman" panose="02020603050405020304" pitchFamily="18" charset="0"/>
                <a:ea typeface="微软雅黑" panose="020B0503020204020204" charset="-122"/>
              </a:rPr>
              <a:t>3/10</a:t>
            </a:r>
            <a:r>
              <a:rPr lang="zh-CN" altLang="en-US" sz="2800">
                <a:solidFill>
                  <a:srgbClr val="000000"/>
                </a:solidFill>
                <a:latin typeface="Times New Roman" panose="02020603050405020304" pitchFamily="18" charset="0"/>
                <a:ea typeface="微软雅黑" panose="020B0503020204020204" charset="-122"/>
              </a:rPr>
              <a:t>万，占全身恶性肿瘤</a:t>
            </a:r>
            <a:r>
              <a:rPr lang="en-US" altLang="zh-CN" sz="2800">
                <a:solidFill>
                  <a:srgbClr val="000000"/>
                </a:solidFill>
                <a:latin typeface="Times New Roman" panose="02020603050405020304" pitchFamily="18" charset="0"/>
                <a:ea typeface="微软雅黑" panose="020B0503020204020204" charset="-122"/>
              </a:rPr>
              <a:t>8.2%</a:t>
            </a:r>
            <a:r>
              <a:rPr lang="zh-CN" altLang="en-US" sz="2800">
                <a:solidFill>
                  <a:srgbClr val="000000"/>
                </a:solidFill>
                <a:latin typeface="Times New Roman" panose="02020603050405020304" pitchFamily="18" charset="0"/>
                <a:ea typeface="微软雅黑" panose="020B0503020204020204" charset="-122"/>
              </a:rPr>
              <a:t>，排序第</a:t>
            </a:r>
            <a:r>
              <a:rPr lang="en-US" altLang="zh-CN" sz="2800">
                <a:solidFill>
                  <a:srgbClr val="000000"/>
                </a:solidFill>
                <a:latin typeface="Times New Roman" panose="02020603050405020304" pitchFamily="18" charset="0"/>
                <a:ea typeface="微软雅黑" panose="020B0503020204020204" charset="-122"/>
              </a:rPr>
              <a:t>10</a:t>
            </a:r>
            <a:r>
              <a:rPr lang="zh-CN" altLang="en-US" sz="2800">
                <a:solidFill>
                  <a:srgbClr val="000000"/>
                </a:solidFill>
                <a:latin typeface="Times New Roman" panose="02020603050405020304" pitchFamily="18" charset="0"/>
                <a:ea typeface="微软雅黑" panose="020B0503020204020204" charset="-122"/>
              </a:rPr>
              <a:t>位。</a:t>
            </a: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口腔癌发病率逐年增高，半个世纪上升</a:t>
            </a:r>
            <a:r>
              <a:rPr lang="en-US" altLang="zh-CN" sz="2800">
                <a:solidFill>
                  <a:srgbClr val="000000"/>
                </a:solidFill>
                <a:latin typeface="Times New Roman" panose="02020603050405020304" pitchFamily="18" charset="0"/>
                <a:ea typeface="微软雅黑" panose="020B0503020204020204" charset="-122"/>
              </a:rPr>
              <a:t>3</a:t>
            </a:r>
            <a:r>
              <a:rPr lang="zh-CN" altLang="en-US" sz="2800">
                <a:solidFill>
                  <a:srgbClr val="000000"/>
                </a:solidFill>
                <a:latin typeface="Times New Roman" panose="02020603050405020304" pitchFamily="18" charset="0"/>
                <a:ea typeface="微软雅黑" panose="020B0503020204020204" charset="-122"/>
              </a:rPr>
              <a:t>倍。</a:t>
            </a:r>
          </a:p>
          <a:p>
            <a:pPr marL="1087120" lvl="1" indent="-542925">
              <a:lnSpc>
                <a:spcPct val="150000"/>
              </a:lnSpc>
              <a:buNone/>
            </a:pPr>
            <a:r>
              <a:rPr lang="zh-CN" altLang="en-US" sz="2800">
                <a:solidFill>
                  <a:srgbClr val="000000"/>
                </a:solidFill>
                <a:latin typeface="Times New Roman" panose="02020603050405020304" pitchFamily="18" charset="0"/>
                <a:ea typeface="微软雅黑" panose="020B0503020204020204" charset="-122"/>
              </a:rPr>
              <a:t>口腔癌患病年龄：</a:t>
            </a:r>
            <a:r>
              <a:rPr lang="en-US" altLang="zh-CN" sz="2800">
                <a:solidFill>
                  <a:srgbClr val="000000"/>
                </a:solidFill>
                <a:latin typeface="Times New Roman" panose="02020603050405020304" pitchFamily="18" charset="0"/>
                <a:ea typeface="微软雅黑" panose="020B0503020204020204" charset="-122"/>
              </a:rPr>
              <a:t>40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60</a:t>
            </a:r>
            <a:r>
              <a:rPr lang="zh-CN" altLang="en-US" sz="2800">
                <a:solidFill>
                  <a:srgbClr val="000000"/>
                </a:solidFill>
                <a:latin typeface="Times New Roman" panose="02020603050405020304" pitchFamily="18" charset="0"/>
                <a:ea typeface="微软雅黑" panose="020B0503020204020204" charset="-122"/>
              </a:rPr>
              <a:t>岁（年轻化趋势）。</a:t>
            </a:r>
            <a:endParaRPr lang="en-US" altLang="zh-CN" sz="2800">
              <a:solidFill>
                <a:srgbClr val="000000"/>
              </a:solidFill>
              <a:latin typeface="Times New Roman" panose="02020603050405020304" pitchFamily="18" charset="0"/>
              <a:ea typeface="微软雅黑" panose="020B0503020204020204" charset="-122"/>
            </a:endParaRPr>
          </a:p>
          <a:p>
            <a:pPr marL="633095" indent="-633095">
              <a:lnSpc>
                <a:spcPct val="80000"/>
              </a:lnSpc>
              <a:buNone/>
            </a:pPr>
            <a:endParaRPr lang="en-US" altLang="zh-CN" sz="2000" b="1">
              <a:solidFill>
                <a:srgbClr val="000000"/>
              </a:solidFill>
              <a:latin typeface="Times New Roman" panose="02020603050405020304" pitchFamily="18" charset="0"/>
              <a:ea typeface="微软雅黑" panose="020B0503020204020204" charset="-122"/>
            </a:endParaRPr>
          </a:p>
          <a:p>
            <a:pPr marL="1087120" lvl="1" indent="-542925">
              <a:lnSpc>
                <a:spcPct val="80000"/>
              </a:lnSpc>
              <a:buNone/>
            </a:pPr>
            <a:endParaRPr lang="en-US" altLang="zh-CN" sz="2000" b="1">
              <a:solidFill>
                <a:srgbClr val="000000"/>
              </a:solidFill>
              <a:latin typeface="Times New Roman" panose="02020603050405020304" pitchFamily="18" charset="0"/>
              <a:ea typeface="微软雅黑" panose="020B0503020204020204" charset="-122"/>
            </a:endParaRPr>
          </a:p>
        </p:txBody>
      </p:sp>
      <p:pic>
        <p:nvPicPr>
          <p:cNvPr id="43014"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矩形 1"/>
          <p:cNvSpPr>
            <a:spLocks noChangeArrowheads="1"/>
          </p:cNvSpPr>
          <p:nvPr/>
        </p:nvSpPr>
        <p:spPr bwMode="auto">
          <a:xfrm>
            <a:off x="831191" y="1028259"/>
            <a:ext cx="89408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algn="l"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algn="l"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algn="l"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algn="l"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127FB8"/>
              </a:buClr>
              <a:buFontTx/>
              <a:buNone/>
            </a:pPr>
            <a:r>
              <a:rPr lang="zh-CN" altLang="en-US" sz="2800">
                <a:latin typeface="Times New Roman" panose="02020603050405020304" pitchFamily="18" charset="0"/>
                <a:ea typeface="微软雅黑" panose="020B0503020204020204" charset="-122"/>
              </a:rPr>
              <a:t>概述</a:t>
            </a: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191760" y="108904"/>
            <a:ext cx="1808480" cy="829945"/>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组织来源</a:t>
            </a:r>
          </a:p>
        </p:txBody>
      </p:sp>
      <p:sp>
        <p:nvSpPr>
          <p:cNvPr id="44035" name="Rectangle 3"/>
          <p:cNvSpPr>
            <a:spLocks noGrp="1" noChangeArrowheads="1"/>
          </p:cNvSpPr>
          <p:nvPr>
            <p:ph idx="1"/>
          </p:nvPr>
        </p:nvSpPr>
        <p:spPr>
          <a:xfrm>
            <a:off x="1029970" y="1341756"/>
            <a:ext cx="10972800" cy="4525963"/>
          </a:xfrm>
        </p:spPr>
        <p:txBody>
          <a:bodyPr/>
          <a:lstStyle/>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1.</a:t>
            </a:r>
            <a:r>
              <a:rPr lang="zh-CN" altLang="en-US" sz="2800" b="1">
                <a:solidFill>
                  <a:srgbClr val="000000"/>
                </a:solidFill>
                <a:latin typeface="Times New Roman" panose="02020603050405020304" pitchFamily="18" charset="0"/>
                <a:ea typeface="微软雅黑" panose="020B0503020204020204" charset="-122"/>
              </a:rPr>
              <a:t>上皮来源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上皮性恶性肿瘤占</a:t>
            </a:r>
            <a:r>
              <a:rPr lang="en-US" altLang="zh-CN" sz="2800">
                <a:solidFill>
                  <a:srgbClr val="000000"/>
                </a:solidFill>
                <a:latin typeface="Times New Roman" panose="02020603050405020304" pitchFamily="18" charset="0"/>
                <a:ea typeface="微软雅黑" panose="020B0503020204020204" charset="-122"/>
              </a:rPr>
              <a:t>90%</a:t>
            </a:r>
            <a:r>
              <a:rPr lang="zh-CN" altLang="en-US" sz="2800">
                <a:solidFill>
                  <a:srgbClr val="000000"/>
                </a:solidFill>
                <a:latin typeface="Times New Roman" panose="02020603050405020304" pitchFamily="18" charset="0"/>
                <a:ea typeface="微软雅黑" panose="020B0503020204020204" charset="-122"/>
              </a:rPr>
              <a:t>。</a:t>
            </a:r>
            <a:endParaRPr lang="en-US" altLang="zh-CN" sz="2800">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鳞状上皮癌，其次腺源性上皮癌。</a:t>
            </a:r>
          </a:p>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2.</a:t>
            </a:r>
            <a:r>
              <a:rPr lang="zh-CN" altLang="en-US" sz="2800" b="1">
                <a:solidFill>
                  <a:srgbClr val="000000"/>
                </a:solidFill>
                <a:latin typeface="Times New Roman" panose="02020603050405020304" pitchFamily="18" charset="0"/>
                <a:ea typeface="微软雅黑" panose="020B0503020204020204" charset="-122"/>
              </a:rPr>
              <a:t>间充质来源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纤维肉瘤、骨肉瘤、横纹肌肉瘤、软骨肉瘤等。</a:t>
            </a:r>
          </a:p>
          <a:p>
            <a:pPr eaLnBrk="1" hangingPunct="1">
              <a:lnSpc>
                <a:spcPct val="150000"/>
              </a:lnSpc>
              <a:buFontTx/>
              <a:buNone/>
            </a:pPr>
            <a:r>
              <a:rPr lang="en-US" altLang="zh-CN" sz="2800" b="1">
                <a:solidFill>
                  <a:srgbClr val="000000"/>
                </a:solidFill>
                <a:latin typeface="Times New Roman" panose="02020603050405020304" pitchFamily="18" charset="0"/>
                <a:ea typeface="微软雅黑" panose="020B0503020204020204" charset="-122"/>
              </a:rPr>
              <a:t>3.</a:t>
            </a:r>
            <a:r>
              <a:rPr lang="zh-CN" altLang="en-US" sz="2800" b="1">
                <a:solidFill>
                  <a:srgbClr val="000000"/>
                </a:solidFill>
                <a:latin typeface="Times New Roman" panose="02020603050405020304" pitchFamily="18" charset="0"/>
                <a:ea typeface="微软雅黑" panose="020B0503020204020204" charset="-122"/>
              </a:rPr>
              <a:t>淋巴造血系统来源  </a:t>
            </a:r>
            <a:endParaRPr lang="en-US" altLang="zh-CN" sz="2800" b="1">
              <a:solidFill>
                <a:srgbClr val="000000"/>
              </a:solidFill>
              <a:latin typeface="Times New Roman" panose="02020603050405020304" pitchFamily="18" charset="0"/>
              <a:ea typeface="微软雅黑" panose="020B0503020204020204" charset="-122"/>
            </a:endParaRPr>
          </a:p>
          <a:p>
            <a:pPr eaLnBrk="1" hangingPunct="1">
              <a:lnSpc>
                <a:spcPct val="150000"/>
              </a:lnSpc>
              <a:buFontTx/>
              <a:buNone/>
            </a:pPr>
            <a:r>
              <a:rPr lang="zh-CN" altLang="en-US" sz="2800">
                <a:solidFill>
                  <a:srgbClr val="000000"/>
                </a:solidFill>
                <a:latin typeface="Times New Roman" panose="02020603050405020304" pitchFamily="18" charset="0"/>
                <a:ea typeface="微软雅黑" panose="020B0503020204020204" charset="-122"/>
              </a:rPr>
              <a:t>恶性淋巴瘤。</a:t>
            </a:r>
          </a:p>
        </p:txBody>
      </p:sp>
      <p:pic>
        <p:nvPicPr>
          <p:cNvPr id="44039"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b="1">
                <a:latin typeface="微软雅黑" panose="020B0503020204020204" charset="-122"/>
                <a:ea typeface="微软雅黑" panose="020B0503020204020204" charset="-122"/>
              </a:rPr>
              <a:t>好发部位</a:t>
            </a:r>
          </a:p>
        </p:txBody>
      </p:sp>
      <p:pic>
        <p:nvPicPr>
          <p:cNvPr id="45058" name="Picture 5" descr="DSC00382"/>
          <p:cNvPicPr>
            <a:picLocks noGrp="1" noChangeAspect="1" noChangeArrowheads="1"/>
          </p:cNvPicPr>
          <p:nvPr>
            <p:ph idx="4294967295"/>
          </p:nvPr>
        </p:nvPicPr>
        <p:blipFill>
          <a:blip r:embed="rId3">
            <a:lum bright="12000" contrast="-6000"/>
            <a:extLst>
              <a:ext uri="{28A0092B-C50C-407E-A947-70E740481C1C}">
                <a14:useLocalDpi xmlns:a14="http://schemas.microsoft.com/office/drawing/2010/main" val="0"/>
              </a:ext>
            </a:extLst>
          </a:blip>
          <a:srcRect/>
          <a:stretch>
            <a:fillRect/>
          </a:stretch>
        </p:blipFill>
        <p:spPr>
          <a:xfrm>
            <a:off x="609600" y="1007110"/>
            <a:ext cx="5473065" cy="3225165"/>
          </a:xfrm>
          <a:noFill/>
        </p:spPr>
      </p:pic>
      <p:pic>
        <p:nvPicPr>
          <p:cNvPr id="45063"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2" descr="DSC_0017"/>
          <p:cNvPicPr>
            <a:picLocks noGrp="1" noChangeAspect="1" noChangeArrowheads="1"/>
          </p:cNvPicPr>
          <p:nvPr/>
        </p:nvPicPr>
        <p:blipFill>
          <a:blip r:embed="rId5" cstate="print">
            <a:lum bright="12000" contrast="6000"/>
            <a:extLst>
              <a:ext uri="{28A0092B-C50C-407E-A947-70E740481C1C}">
                <a14:useLocalDpi xmlns:a14="http://schemas.microsoft.com/office/drawing/2010/main" val="0"/>
              </a:ext>
            </a:extLst>
          </a:blip>
          <a:srcRect/>
          <a:stretch>
            <a:fillRect/>
          </a:stretch>
        </p:blipFill>
        <p:spPr>
          <a:xfrm>
            <a:off x="6029325" y="744220"/>
            <a:ext cx="5795645" cy="3196590"/>
          </a:xfrm>
          <a:noFill/>
        </p:spPr>
      </p:pic>
      <p:pic>
        <p:nvPicPr>
          <p:cNvPr id="6" name="Picture 2" descr="DSC_0017"/>
          <p:cNvPicPr>
            <a:picLocks noGrp="1" noChangeAspect="1" noChangeArrowheads="1"/>
          </p:cNvPicPr>
          <p:nvPr/>
        </p:nvPicPr>
        <p:blipFill>
          <a:blip r:embed="rId5" cstate="print">
            <a:lum bright="12000" contrast="6000"/>
            <a:extLst>
              <a:ext uri="{28A0092B-C50C-407E-A947-70E740481C1C}">
                <a14:useLocalDpi xmlns:a14="http://schemas.microsoft.com/office/drawing/2010/main" val="0"/>
              </a:ext>
            </a:extLst>
          </a:blip>
          <a:srcRect/>
          <a:stretch>
            <a:fillRect/>
          </a:stretch>
        </p:blipFill>
        <p:spPr>
          <a:xfrm>
            <a:off x="5685155" y="916940"/>
            <a:ext cx="6010910" cy="3315335"/>
          </a:xfrm>
          <a:noFill/>
        </p:spPr>
      </p:pic>
      <p:pic>
        <p:nvPicPr>
          <p:cNvPr id="9" name="图片 8" descr="牙龈癌"/>
          <p:cNvPicPr>
            <a:picLocks noChangeAspect="1"/>
          </p:cNvPicPr>
          <p:nvPr/>
        </p:nvPicPr>
        <p:blipFill>
          <a:blip r:embed="rId6"/>
          <a:stretch>
            <a:fillRect/>
          </a:stretch>
        </p:blipFill>
        <p:spPr>
          <a:xfrm>
            <a:off x="1584960" y="1673860"/>
            <a:ext cx="5877560" cy="3244215"/>
          </a:xfrm>
          <a:prstGeom prst="rect">
            <a:avLst/>
          </a:prstGeom>
        </p:spPr>
      </p:pic>
      <p:pic>
        <p:nvPicPr>
          <p:cNvPr id="10" name="图片 9" descr="颊癌"/>
          <p:cNvPicPr>
            <a:picLocks noChangeAspect="1"/>
          </p:cNvPicPr>
          <p:nvPr/>
        </p:nvPicPr>
        <p:blipFill>
          <a:blip r:embed="rId7"/>
          <a:stretch>
            <a:fillRect/>
          </a:stretch>
        </p:blipFill>
        <p:spPr>
          <a:xfrm>
            <a:off x="2490470" y="2395855"/>
            <a:ext cx="5625465" cy="3112770"/>
          </a:xfrm>
          <a:prstGeom prst="rect">
            <a:avLst/>
          </a:prstGeom>
        </p:spPr>
      </p:pic>
      <p:pic>
        <p:nvPicPr>
          <p:cNvPr id="11" name="图片 10" descr="腭癌"/>
          <p:cNvPicPr>
            <a:picLocks noChangeAspect="1"/>
          </p:cNvPicPr>
          <p:nvPr/>
        </p:nvPicPr>
        <p:blipFill>
          <a:blip r:embed="rId8"/>
          <a:stretch>
            <a:fillRect/>
          </a:stretch>
        </p:blipFill>
        <p:spPr>
          <a:xfrm>
            <a:off x="4074160" y="2054860"/>
            <a:ext cx="5930900" cy="3312795"/>
          </a:xfrm>
          <a:prstGeom prst="rect">
            <a:avLst/>
          </a:prstGeom>
        </p:spPr>
      </p:pic>
      <p:pic>
        <p:nvPicPr>
          <p:cNvPr id="12" name="图片 11" descr="唇癌"/>
          <p:cNvPicPr>
            <a:picLocks noChangeAspect="1"/>
          </p:cNvPicPr>
          <p:nvPr/>
        </p:nvPicPr>
        <p:blipFill>
          <a:blip r:embed="rId9"/>
          <a:stretch>
            <a:fillRect/>
          </a:stretch>
        </p:blipFill>
        <p:spPr>
          <a:xfrm>
            <a:off x="5685155" y="1007110"/>
            <a:ext cx="6181090" cy="34791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191760" y="134304"/>
            <a:ext cx="1808480" cy="829945"/>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致病因素</a:t>
            </a:r>
          </a:p>
        </p:txBody>
      </p:sp>
      <p:sp>
        <p:nvSpPr>
          <p:cNvPr id="28675" name="Rectangle 3"/>
          <p:cNvSpPr>
            <a:spLocks noGrp="1" noChangeArrowheads="1"/>
          </p:cNvSpPr>
          <p:nvPr>
            <p:ph idx="1"/>
          </p:nvPr>
        </p:nvSpPr>
        <p:spPr/>
        <p:txBody>
          <a:bodyPr rtlCol="0">
            <a:normAutofit/>
          </a:bodyPr>
          <a:lstStyle/>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1.</a:t>
            </a:r>
            <a:r>
              <a:rPr lang="zh-CN" altLang="en-US" sz="2800" b="1" dirty="0">
                <a:solidFill>
                  <a:srgbClr val="000000"/>
                </a:solidFill>
                <a:latin typeface="Times New Roman" panose="02020603050405020304"/>
                <a:ea typeface="微软雅黑" panose="020B0503020204020204" charset="-122"/>
              </a:rPr>
              <a:t>烟、过量饮酒</a:t>
            </a:r>
          </a:p>
          <a:p>
            <a:pPr marL="725805" indent="-725805" defTabSz="1088390">
              <a:lnSpc>
                <a:spcPct val="150000"/>
              </a:lnSpc>
              <a:buNone/>
              <a:defRPr/>
            </a:pPr>
            <a:r>
              <a:rPr lang="zh-CN" altLang="en-US" sz="2800" dirty="0">
                <a:solidFill>
                  <a:srgbClr val="000000"/>
                </a:solidFill>
                <a:latin typeface="Times New Roman" panose="02020603050405020304"/>
                <a:ea typeface="微软雅黑" panose="020B0503020204020204" charset="-122"/>
              </a:rPr>
              <a:t>无烟烟草（</a:t>
            </a:r>
            <a:r>
              <a:rPr lang="en-US" altLang="zh-CN" sz="2800" dirty="0">
                <a:solidFill>
                  <a:srgbClr val="000000"/>
                </a:solidFill>
                <a:latin typeface="Times New Roman" panose="02020603050405020304"/>
                <a:ea typeface="微软雅黑" panose="020B0503020204020204" charset="-122"/>
              </a:rPr>
              <a:t>smokeless tobacco</a:t>
            </a:r>
            <a:r>
              <a:rPr lang="zh-CN" altLang="en-US" sz="2800" dirty="0">
                <a:solidFill>
                  <a:srgbClr val="000000"/>
                </a:solidFill>
                <a:latin typeface="Times New Roman" panose="02020603050405020304"/>
                <a:ea typeface="微软雅黑" panose="020B0503020204020204" charset="-122"/>
              </a:rPr>
              <a:t>）</a:t>
            </a:r>
            <a:r>
              <a:rPr lang="en-US" altLang="zh-CN" sz="2800" dirty="0">
                <a:solidFill>
                  <a:srgbClr val="000000"/>
                </a:solidFill>
                <a:latin typeface="Times New Roman" panose="02020603050405020304"/>
                <a:ea typeface="微软雅黑" panose="020B0503020204020204" charset="-122"/>
              </a:rPr>
              <a:t>/</a:t>
            </a:r>
            <a:r>
              <a:rPr lang="zh-CN" altLang="en-US" sz="2800" dirty="0">
                <a:solidFill>
                  <a:srgbClr val="000000"/>
                </a:solidFill>
                <a:latin typeface="Times New Roman" panose="02020603050405020304"/>
                <a:ea typeface="微软雅黑" panose="020B0503020204020204" charset="-122"/>
              </a:rPr>
              <a:t>嚼食烟草：口含槟榔壳和石灰尘埃。</a:t>
            </a: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2.</a:t>
            </a:r>
            <a:r>
              <a:rPr lang="zh-CN" altLang="en-US" sz="2800" b="1" dirty="0">
                <a:solidFill>
                  <a:srgbClr val="000000"/>
                </a:solidFill>
                <a:latin typeface="Times New Roman" panose="02020603050405020304"/>
                <a:ea typeface="微软雅黑" panose="020B0503020204020204" charset="-122"/>
              </a:rPr>
              <a:t>紫外线及电离辐射  </a:t>
            </a:r>
            <a:r>
              <a:rPr lang="zh-CN" altLang="en-US" sz="2800" dirty="0">
                <a:solidFill>
                  <a:srgbClr val="000000"/>
                </a:solidFill>
                <a:latin typeface="Times New Roman" panose="02020603050405020304"/>
                <a:ea typeface="微软雅黑" panose="020B0503020204020204" charset="-122"/>
              </a:rPr>
              <a:t>长期户外工作，日光暴晒，农民、渔民、牧民。</a:t>
            </a:r>
            <a:endParaRPr lang="zh-CN" altLang="en-US" sz="2800" u="sng" dirty="0">
              <a:solidFill>
                <a:srgbClr val="000000"/>
              </a:solidFill>
              <a:latin typeface="Times New Roman" panose="02020603050405020304"/>
              <a:ea typeface="微软雅黑" panose="020B0503020204020204" charset="-122"/>
            </a:endParaRP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3.</a:t>
            </a:r>
            <a:r>
              <a:rPr lang="zh-CN" altLang="en-US" sz="2800" b="1" dirty="0">
                <a:solidFill>
                  <a:srgbClr val="000000"/>
                </a:solidFill>
                <a:latin typeface="Times New Roman" panose="02020603050405020304"/>
                <a:ea typeface="微软雅黑" panose="020B0503020204020204" charset="-122"/>
              </a:rPr>
              <a:t>慢性刺激与损伤  </a:t>
            </a:r>
            <a:r>
              <a:rPr lang="zh-CN" altLang="en-US" sz="2800" dirty="0">
                <a:solidFill>
                  <a:srgbClr val="000000"/>
                </a:solidFill>
                <a:latin typeface="Times New Roman" panose="02020603050405020304"/>
                <a:ea typeface="微软雅黑" panose="020B0503020204020204" charset="-122"/>
              </a:rPr>
              <a:t>残根、牙冠锐边、不良修复物、雪茄烟斗、瘢痕癌</a:t>
            </a:r>
            <a:endParaRPr lang="en-US" altLang="zh-CN" sz="2800" dirty="0">
              <a:solidFill>
                <a:srgbClr val="000000"/>
              </a:solidFill>
              <a:latin typeface="Times New Roman" panose="02020603050405020304"/>
              <a:ea typeface="微软雅黑" panose="020B0503020204020204" charset="-122"/>
            </a:endParaRPr>
          </a:p>
          <a:p>
            <a:pPr marL="0" indent="0" defTabSz="1088390">
              <a:lnSpc>
                <a:spcPct val="150000"/>
              </a:lnSpc>
              <a:buNone/>
              <a:defRPr/>
            </a:pPr>
            <a:r>
              <a:rPr lang="en-US" altLang="zh-CN" sz="2800" b="1" dirty="0">
                <a:solidFill>
                  <a:srgbClr val="000000"/>
                </a:solidFill>
                <a:latin typeface="Times New Roman" panose="02020603050405020304"/>
                <a:ea typeface="微软雅黑" panose="020B0503020204020204" charset="-122"/>
              </a:rPr>
              <a:t>4.</a:t>
            </a:r>
            <a:r>
              <a:rPr lang="zh-CN" altLang="en-US" sz="2800" b="1" dirty="0">
                <a:solidFill>
                  <a:srgbClr val="000000"/>
                </a:solidFill>
                <a:latin typeface="Times New Roman" panose="02020603050405020304"/>
                <a:ea typeface="微软雅黑" panose="020B0503020204020204" charset="-122"/>
              </a:rPr>
              <a:t>癌前病变和癌变  </a:t>
            </a:r>
            <a:r>
              <a:rPr lang="zh-CN" altLang="en-US" sz="2800" dirty="0">
                <a:solidFill>
                  <a:srgbClr val="000000"/>
                </a:solidFill>
                <a:latin typeface="Times New Roman" panose="02020603050405020304"/>
                <a:ea typeface="微软雅黑" panose="020B0503020204020204" charset="-122"/>
              </a:rPr>
              <a:t>白斑、乳头状瘤、红斑狼疮、扁平苔癣。</a:t>
            </a:r>
          </a:p>
        </p:txBody>
      </p:sp>
      <p:pic>
        <p:nvPicPr>
          <p:cNvPr id="50183"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09600" y="2000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预后判断 </a:t>
            </a:r>
          </a:p>
        </p:txBody>
      </p:sp>
      <p:sp>
        <p:nvSpPr>
          <p:cNvPr id="51203" name="Rectangle 3"/>
          <p:cNvSpPr>
            <a:spLocks noGrp="1" noChangeArrowheads="1"/>
          </p:cNvSpPr>
          <p:nvPr>
            <p:ph idx="1"/>
          </p:nvPr>
        </p:nvSpPr>
        <p:spPr>
          <a:xfrm>
            <a:off x="609600" y="996315"/>
            <a:ext cx="12051030" cy="4526280"/>
          </a:xfrm>
        </p:spPr>
        <p:txBody>
          <a:bodyPr>
            <a:noAutofit/>
          </a:bodyPr>
          <a:lstStyle/>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组织类型：</a:t>
            </a:r>
            <a:r>
              <a:rPr lang="zh-CN" altLang="en-US" sz="2800">
                <a:solidFill>
                  <a:srgbClr val="000000"/>
                </a:solidFill>
                <a:latin typeface="Times New Roman" panose="02020603050405020304" pitchFamily="18" charset="0"/>
                <a:ea typeface="微软雅黑" panose="020B0503020204020204" charset="-122"/>
              </a:rPr>
              <a:t>鳞状细胞、腺上皮细胞。</a:t>
            </a: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病理分级：</a:t>
            </a:r>
            <a:r>
              <a:rPr lang="en-US" altLang="zh-CN" sz="2800">
                <a:solidFill>
                  <a:srgbClr val="000000"/>
                </a:solidFill>
                <a:latin typeface="Times New Roman" panose="02020603050405020304" pitchFamily="18" charset="0"/>
                <a:ea typeface="微软雅黑" panose="020B0503020204020204" charset="-122"/>
              </a:rPr>
              <a:t>Ⅰ</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Ⅱ</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Ⅲ</a:t>
            </a:r>
            <a:r>
              <a:rPr lang="zh-CN" altLang="en-US" sz="2800">
                <a:solidFill>
                  <a:srgbClr val="000000"/>
                </a:solidFill>
                <a:latin typeface="Times New Roman" panose="02020603050405020304" pitchFamily="18" charset="0"/>
                <a:ea typeface="微软雅黑" panose="020B0503020204020204" charset="-122"/>
              </a:rPr>
              <a:t>级 。</a:t>
            </a:r>
          </a:p>
          <a:p>
            <a:pPr eaLnBrk="1" hangingPunct="1">
              <a:lnSpc>
                <a:spcPct val="120000"/>
              </a:lnSpc>
              <a:buFontTx/>
              <a:buNone/>
            </a:pPr>
            <a:r>
              <a:rPr lang="zh-CN" altLang="en-US" sz="2800">
                <a:solidFill>
                  <a:srgbClr val="000000"/>
                </a:solidFill>
                <a:latin typeface="Times New Roman" panose="02020603050405020304" pitchFamily="18" charset="0"/>
                <a:ea typeface="微软雅黑" panose="020B0503020204020204" charset="-122"/>
              </a:rPr>
              <a:t>                   分化程度：未、低、中、高。</a:t>
            </a: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癌瘤部位：</a:t>
            </a:r>
            <a:r>
              <a:rPr lang="zh-CN" altLang="en-US" sz="2800">
                <a:solidFill>
                  <a:srgbClr val="000000"/>
                </a:solidFill>
                <a:latin typeface="Times New Roman" panose="02020603050405020304" pitchFamily="18" charset="0"/>
                <a:ea typeface="微软雅黑" panose="020B0503020204020204" charset="-122"/>
              </a:rPr>
              <a:t>唇、舌、上颌窦</a:t>
            </a:r>
            <a:r>
              <a:rPr lang="en-US" altLang="zh-CN" sz="2800">
                <a:solidFill>
                  <a:srgbClr val="000000"/>
                </a:solidFill>
                <a:latin typeface="Times New Roman" panose="02020603050405020304" pitchFamily="18" charset="0"/>
                <a:ea typeface="微软雅黑" panose="020B0503020204020204" charset="-122"/>
              </a:rPr>
              <a:t>…</a:t>
            </a:r>
          </a:p>
          <a:p>
            <a:pPr eaLnBrk="1" hangingPunct="1">
              <a:lnSpc>
                <a:spcPct val="120000"/>
              </a:lnSpc>
              <a:buFontTx/>
              <a:buNone/>
            </a:pPr>
            <a:r>
              <a:rPr lang="en-US" altLang="zh-CN" sz="2800" b="1">
                <a:solidFill>
                  <a:srgbClr val="000000"/>
                </a:solidFill>
                <a:latin typeface="Times New Roman" panose="02020603050405020304" pitchFamily="18" charset="0"/>
                <a:ea typeface="微软雅黑" panose="020B0503020204020204" charset="-122"/>
              </a:rPr>
              <a:t>TNM</a:t>
            </a:r>
            <a:r>
              <a:rPr lang="zh-CN" altLang="en-US" sz="2800" b="1">
                <a:solidFill>
                  <a:srgbClr val="000000"/>
                </a:solidFill>
                <a:latin typeface="Times New Roman" panose="02020603050405020304" pitchFamily="18" charset="0"/>
                <a:ea typeface="微软雅黑" panose="020B0503020204020204" charset="-122"/>
              </a:rPr>
              <a:t>分类：  </a:t>
            </a:r>
            <a:r>
              <a:rPr lang="en-US" altLang="zh-CN" sz="2800">
                <a:solidFill>
                  <a:srgbClr val="000000"/>
                </a:solidFill>
                <a:latin typeface="Times New Roman" panose="02020603050405020304" pitchFamily="18" charset="0"/>
                <a:ea typeface="微软雅黑" panose="020B0503020204020204" charset="-122"/>
              </a:rPr>
              <a:t>T</a:t>
            </a:r>
            <a:r>
              <a:rPr lang="en-US" altLang="zh-CN" sz="2800" baseline="-25000">
                <a:solidFill>
                  <a:srgbClr val="000000"/>
                </a:solidFill>
                <a:latin typeface="Times New Roman" panose="02020603050405020304" pitchFamily="18" charset="0"/>
                <a:ea typeface="微软雅黑" panose="020B0503020204020204" charset="-122"/>
              </a:rPr>
              <a:t>1</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3</a:t>
            </a:r>
            <a:r>
              <a:rPr lang="en-US" altLang="zh-CN" sz="2800">
                <a:solidFill>
                  <a:srgbClr val="000000"/>
                </a:solidFill>
                <a:latin typeface="Times New Roman" panose="02020603050405020304" pitchFamily="18" charset="0"/>
                <a:ea typeface="微软雅黑" panose="020B0503020204020204" charset="-122"/>
              </a:rPr>
              <a:t>…</a:t>
            </a: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1a</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1b</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2a</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N</a:t>
            </a:r>
            <a:r>
              <a:rPr lang="en-US" altLang="zh-CN" sz="2800" baseline="-25000">
                <a:solidFill>
                  <a:srgbClr val="000000"/>
                </a:solidFill>
                <a:latin typeface="Times New Roman" panose="02020603050405020304" pitchFamily="18" charset="0"/>
                <a:ea typeface="微软雅黑" panose="020B0503020204020204" charset="-122"/>
              </a:rPr>
              <a:t>2b</a:t>
            </a:r>
            <a:r>
              <a:rPr lang="en-US" altLang="zh-CN" sz="2800">
                <a:solidFill>
                  <a:srgbClr val="000000"/>
                </a:solidFill>
                <a:latin typeface="Times New Roman" panose="02020603050405020304" pitchFamily="18" charset="0"/>
                <a:ea typeface="微软雅黑" panose="020B0503020204020204" charset="-122"/>
              </a:rPr>
              <a:t>…</a:t>
            </a: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M</a:t>
            </a:r>
          </a:p>
          <a:p>
            <a:pPr eaLnBrk="1" hangingPunct="1">
              <a:lnSpc>
                <a:spcPct val="120000"/>
              </a:lnSpc>
              <a:buFontTx/>
              <a:buNone/>
            </a:pPr>
            <a:r>
              <a:rPr lang="zh-CN" altLang="en-US" sz="2800" b="1">
                <a:solidFill>
                  <a:srgbClr val="000000"/>
                </a:solidFill>
                <a:latin typeface="Times New Roman" panose="02020603050405020304" pitchFamily="18" charset="0"/>
                <a:ea typeface="微软雅黑" panose="020B0503020204020204" charset="-122"/>
              </a:rPr>
              <a:t>临床分期：</a:t>
            </a:r>
            <a:r>
              <a:rPr lang="en-US" altLang="zh-CN" sz="2800">
                <a:solidFill>
                  <a:srgbClr val="000000"/>
                </a:solidFill>
                <a:latin typeface="Times New Roman" panose="02020603050405020304" pitchFamily="18" charset="0"/>
                <a:ea typeface="微软雅黑" panose="020B0503020204020204" charset="-122"/>
              </a:rPr>
              <a:t>Ⅰ</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 </a:t>
            </a:r>
          </a:p>
          <a:p>
            <a:pPr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Ⅱ</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zh-CN" altLang="en-US" sz="2800">
                <a:solidFill>
                  <a:srgbClr val="000000"/>
                </a:solidFill>
                <a:latin typeface="Times New Roman" panose="02020603050405020304" pitchFamily="18" charset="0"/>
                <a:ea typeface="微软雅黑" panose="020B0503020204020204" charset="-122"/>
              </a:rPr>
              <a:t>，</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2</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1</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p>
          <a:p>
            <a:pPr algn="just" eaLnBrk="1" hangingPunct="1">
              <a:lnSpc>
                <a:spcPct val="120000"/>
              </a:lnSpc>
              <a:buFontTx/>
              <a:buNone/>
            </a:pPr>
            <a:r>
              <a:rPr lang="en-US" altLang="zh-CN" sz="2800">
                <a:solidFill>
                  <a:srgbClr val="000000"/>
                </a:solidFill>
                <a:latin typeface="Times New Roman" panose="02020603050405020304" pitchFamily="18" charset="0"/>
                <a:ea typeface="微软雅黑" panose="020B0503020204020204" charset="-122"/>
              </a:rPr>
              <a:t>                    Ⅲ</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        Ⅳ</a:t>
            </a:r>
            <a:r>
              <a:rPr lang="zh-CN" altLang="en-US" sz="2800">
                <a:solidFill>
                  <a:srgbClr val="000000"/>
                </a:solidFill>
                <a:latin typeface="Times New Roman" panose="02020603050405020304" pitchFamily="18" charset="0"/>
                <a:ea typeface="微软雅黑" panose="020B0503020204020204" charset="-122"/>
              </a:rPr>
              <a:t>期：</a:t>
            </a:r>
            <a:r>
              <a:rPr lang="en-US" altLang="zh-CN" sz="2800">
                <a:solidFill>
                  <a:srgbClr val="000000"/>
                </a:solidFill>
                <a:latin typeface="Times New Roman" panose="02020603050405020304" pitchFamily="18" charset="0"/>
                <a:ea typeface="微软雅黑" panose="020B0503020204020204" charset="-122"/>
              </a:rPr>
              <a:t> T</a:t>
            </a:r>
            <a:r>
              <a:rPr lang="en-US" altLang="zh-CN" sz="2800" baseline="-25000">
                <a:solidFill>
                  <a:srgbClr val="000000"/>
                </a:solidFill>
                <a:latin typeface="Times New Roman" panose="02020603050405020304" pitchFamily="18" charset="0"/>
                <a:ea typeface="微软雅黑" panose="020B0503020204020204" charset="-122"/>
              </a:rPr>
              <a:t>4</a:t>
            </a:r>
            <a:r>
              <a:rPr lang="en-US" altLang="zh-CN" sz="2800">
                <a:solidFill>
                  <a:srgbClr val="000000"/>
                </a:solidFill>
                <a:latin typeface="Times New Roman" panose="02020603050405020304" pitchFamily="18" charset="0"/>
                <a:ea typeface="微软雅黑" panose="020B0503020204020204" charset="-122"/>
              </a:rPr>
              <a:t>N</a:t>
            </a:r>
            <a:r>
              <a:rPr lang="en-US" altLang="zh-CN" sz="2800" baseline="-25000">
                <a:solidFill>
                  <a:srgbClr val="000000"/>
                </a:solidFill>
                <a:latin typeface="Times New Roman" panose="02020603050405020304" pitchFamily="18" charset="0"/>
                <a:ea typeface="微软雅黑" panose="020B0503020204020204" charset="-122"/>
              </a:rPr>
              <a:t>3</a:t>
            </a:r>
            <a:r>
              <a:rPr lang="en-US" altLang="zh-CN" sz="2800">
                <a:solidFill>
                  <a:srgbClr val="000000"/>
                </a:solidFill>
                <a:latin typeface="Times New Roman" panose="02020603050405020304" pitchFamily="18" charset="0"/>
                <a:ea typeface="微软雅黑" panose="020B0503020204020204" charset="-122"/>
              </a:rPr>
              <a:t>M</a:t>
            </a:r>
            <a:r>
              <a:rPr lang="en-US" altLang="zh-CN" sz="2800" baseline="-25000">
                <a:solidFill>
                  <a:srgbClr val="000000"/>
                </a:solidFill>
                <a:latin typeface="Times New Roman" panose="02020603050405020304" pitchFamily="18" charset="0"/>
                <a:ea typeface="微软雅黑" panose="020B0503020204020204" charset="-122"/>
              </a:rPr>
              <a:t>0</a:t>
            </a:r>
            <a:r>
              <a:rPr lang="en-US" altLang="zh-CN" sz="2800">
                <a:solidFill>
                  <a:srgbClr val="000000"/>
                </a:solidFill>
                <a:latin typeface="Times New Roman" panose="02020603050405020304" pitchFamily="18" charset="0"/>
                <a:ea typeface="微软雅黑" panose="020B0503020204020204" charset="-122"/>
              </a:rPr>
              <a:t>  </a:t>
            </a:r>
          </a:p>
        </p:txBody>
      </p:sp>
      <p:pic>
        <p:nvPicPr>
          <p:cNvPr id="51207"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10235" y="145099"/>
            <a:ext cx="10972800" cy="1143000"/>
          </a:xfrm>
        </p:spPr>
        <p:txBody>
          <a:bodyPr wrap="none" rtlCol="0">
            <a:spAutoFit/>
          </a:bodyPr>
          <a:lstStyle/>
          <a:p>
            <a:pPr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疗效评估指标 </a:t>
            </a:r>
          </a:p>
        </p:txBody>
      </p:sp>
      <p:sp>
        <p:nvSpPr>
          <p:cNvPr id="52227" name="Rectangle 3"/>
          <p:cNvSpPr>
            <a:spLocks noGrp="1" noChangeArrowheads="1"/>
          </p:cNvSpPr>
          <p:nvPr>
            <p:ph type="body" sz="half" idx="4294967295"/>
          </p:nvPr>
        </p:nvSpPr>
        <p:spPr>
          <a:xfrm>
            <a:off x="1617345" y="1439545"/>
            <a:ext cx="6296025" cy="1677670"/>
          </a:xfrm>
        </p:spPr>
        <p:txBody>
          <a:bodyPr>
            <a:normAutofit/>
          </a:bodyPr>
          <a:lstStyle/>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生存率</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survival rate  </a:t>
            </a:r>
          </a:p>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治愈率</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cure rate  </a:t>
            </a:r>
            <a:r>
              <a:rPr lang="zh-CN" altLang="en-US" sz="2000">
                <a:solidFill>
                  <a:srgbClr val="000000"/>
                </a:solidFill>
                <a:latin typeface="Times New Roman" panose="02020603050405020304" pitchFamily="18" charset="0"/>
                <a:ea typeface="微软雅黑" panose="020B0503020204020204" charset="-122"/>
              </a:rPr>
              <a:t>无瘤生存</a:t>
            </a:r>
          </a:p>
          <a:p>
            <a:pPr eaLnBrk="1" hangingPunct="1">
              <a:lnSpc>
                <a:spcPct val="150000"/>
              </a:lnSpc>
              <a:buFontTx/>
              <a:buNone/>
            </a:pPr>
            <a:r>
              <a:rPr lang="zh-CN" altLang="en-US" sz="2000" b="1">
                <a:solidFill>
                  <a:srgbClr val="000000"/>
                </a:solidFill>
                <a:latin typeface="Times New Roman" panose="02020603050405020304" pitchFamily="18" charset="0"/>
                <a:ea typeface="微软雅黑" panose="020B0503020204020204" charset="-122"/>
              </a:rPr>
              <a:t>生存质量</a:t>
            </a:r>
            <a:r>
              <a:rPr lang="zh-CN" altLang="en-US" sz="2000">
                <a:solidFill>
                  <a:srgbClr val="000000"/>
                </a:solidFill>
                <a:latin typeface="Times New Roman" panose="02020603050405020304" pitchFamily="18" charset="0"/>
                <a:ea typeface="微软雅黑" panose="020B0503020204020204" charset="-122"/>
              </a:rPr>
              <a:t> </a:t>
            </a:r>
            <a:r>
              <a:rPr lang="en-US" altLang="zh-CN" sz="2000">
                <a:solidFill>
                  <a:srgbClr val="000000"/>
                </a:solidFill>
                <a:latin typeface="Times New Roman" panose="02020603050405020304" pitchFamily="18" charset="0"/>
                <a:ea typeface="微软雅黑" panose="020B0503020204020204" charset="-122"/>
              </a:rPr>
              <a:t>quality of life </a:t>
            </a:r>
            <a:r>
              <a:rPr lang="zh-CN" altLang="en-US" sz="2000">
                <a:solidFill>
                  <a:srgbClr val="000000"/>
                </a:solidFill>
                <a:latin typeface="Times New Roman" panose="02020603050405020304" pitchFamily="18" charset="0"/>
                <a:ea typeface="微软雅黑" panose="020B0503020204020204" charset="-122"/>
              </a:rPr>
              <a:t>（</a:t>
            </a:r>
            <a:r>
              <a:rPr lang="en-US" altLang="zh-CN" sz="2000">
                <a:solidFill>
                  <a:srgbClr val="000000"/>
                </a:solidFill>
                <a:latin typeface="Times New Roman" panose="02020603050405020304" pitchFamily="18" charset="0"/>
                <a:ea typeface="微软雅黑" panose="020B0503020204020204" charset="-122"/>
              </a:rPr>
              <a:t>QOL</a:t>
            </a:r>
            <a:r>
              <a:rPr lang="zh-CN" altLang="en-US" sz="2000">
                <a:solidFill>
                  <a:srgbClr val="000000"/>
                </a:solidFill>
                <a:latin typeface="Times New Roman" panose="02020603050405020304" pitchFamily="18" charset="0"/>
                <a:ea typeface="微软雅黑" panose="020B0503020204020204" charset="-122"/>
              </a:rPr>
              <a:t>）</a:t>
            </a:r>
            <a:r>
              <a:rPr lang="en-US" altLang="zh-CN" sz="2000">
                <a:solidFill>
                  <a:srgbClr val="000000"/>
                </a:solidFill>
                <a:latin typeface="Times New Roman" panose="02020603050405020304" pitchFamily="18" charset="0"/>
                <a:ea typeface="微软雅黑" panose="020B0503020204020204" charset="-122"/>
              </a:rPr>
              <a:t> </a:t>
            </a:r>
          </a:p>
        </p:txBody>
      </p:sp>
      <p:pic>
        <p:nvPicPr>
          <p:cNvPr id="52228" name="Picture 8" descr="Dsc02354-p"/>
          <p:cNvPicPr>
            <a:picLocks noChangeAspect="1" noChangeArrowheads="1"/>
          </p:cNvPicPr>
          <p:nvPr/>
        </p:nvPicPr>
        <p:blipFill>
          <a:blip r:embed="rId3">
            <a:lum bright="6000" contrast="12000"/>
            <a:extLst>
              <a:ext uri="{28A0092B-C50C-407E-A947-70E740481C1C}">
                <a14:useLocalDpi xmlns:a14="http://schemas.microsoft.com/office/drawing/2010/main" val="0"/>
              </a:ext>
            </a:extLst>
          </a:blip>
          <a:srcRect/>
          <a:stretch>
            <a:fillRect/>
          </a:stretch>
        </p:blipFill>
        <p:spPr bwMode="auto">
          <a:xfrm>
            <a:off x="7775980" y="1439529"/>
            <a:ext cx="2809225" cy="206168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2232"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4"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362" y="3656753"/>
            <a:ext cx="9486291" cy="2507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09600" y="-47941"/>
            <a:ext cx="10972800" cy="1143000"/>
          </a:xfrm>
        </p:spPr>
        <p:txBody>
          <a:bodyPr wrap="none" rtlCol="0">
            <a:spAutoFit/>
          </a:bodyPr>
          <a:lstStyle/>
          <a:p>
            <a:pPr defTabSz="1088390">
              <a:lnSpc>
                <a:spcPct val="150000"/>
              </a:lnSpc>
              <a:buClr>
                <a:srgbClr val="127FB8"/>
              </a:buClr>
              <a:defRPr/>
            </a:pPr>
            <a:r>
              <a:rPr kumimoji="1" lang="zh-CN" altLang="en-US" sz="3200" b="1" dirty="0">
                <a:solidFill>
                  <a:srgbClr val="FF0000"/>
                </a:solidFill>
                <a:latin typeface="Times New Roman" panose="02020603050405020304" pitchFamily="18" charset="0"/>
                <a:ea typeface="微软雅黑" panose="020B0503020204020204" charset="-122"/>
                <a:cs typeface="+mn-cs"/>
              </a:rPr>
              <a:t>舌癌（</a:t>
            </a:r>
            <a:r>
              <a:rPr kumimoji="1" lang="en-US" altLang="zh-CN" sz="3200" b="1" dirty="0">
                <a:solidFill>
                  <a:srgbClr val="FF0000"/>
                </a:solidFill>
                <a:latin typeface="Times New Roman" panose="02020603050405020304" pitchFamily="18" charset="0"/>
                <a:ea typeface="微软雅黑" panose="020B0503020204020204" charset="-122"/>
                <a:cs typeface="+mn-cs"/>
              </a:rPr>
              <a:t>carcinoma of the tongue</a:t>
            </a:r>
            <a:r>
              <a:rPr kumimoji="1" lang="zh-CN" altLang="en-US" sz="3200" b="1" dirty="0">
                <a:solidFill>
                  <a:srgbClr val="FF0000"/>
                </a:solidFill>
                <a:latin typeface="Times New Roman" panose="02020603050405020304" pitchFamily="18" charset="0"/>
                <a:ea typeface="微软雅黑" panose="020B0503020204020204" charset="-122"/>
                <a:cs typeface="+mn-cs"/>
              </a:rPr>
              <a:t>）</a:t>
            </a:r>
            <a:r>
              <a:rPr kumimoji="1" lang="en-US" altLang="zh-CN" sz="3200" b="1" dirty="0">
                <a:solidFill>
                  <a:srgbClr val="FF0000"/>
                </a:solidFill>
                <a:latin typeface="Times New Roman" panose="02020603050405020304" pitchFamily="18" charset="0"/>
                <a:ea typeface="微软雅黑" panose="020B0503020204020204" charset="-122"/>
                <a:cs typeface="+mn-cs"/>
              </a:rPr>
              <a:t> </a:t>
            </a:r>
          </a:p>
        </p:txBody>
      </p:sp>
      <p:sp>
        <p:nvSpPr>
          <p:cNvPr id="53251" name="Rectangle 3"/>
          <p:cNvSpPr>
            <a:spLocks noGrp="1" noChangeArrowheads="1"/>
          </p:cNvSpPr>
          <p:nvPr>
            <p:ph type="body" sz="half" idx="4294967295"/>
          </p:nvPr>
        </p:nvSpPr>
        <p:spPr>
          <a:xfrm>
            <a:off x="1584960" y="1313180"/>
            <a:ext cx="5535930" cy="4554855"/>
          </a:xfrm>
        </p:spPr>
        <p:txBody>
          <a:bodyPr>
            <a:normAutofit fontScale="80000" lnSpcReduction="10000"/>
          </a:bodyPr>
          <a:lstStyle/>
          <a:p>
            <a:pPr algn="just" eaLnBrk="1" hangingPunct="1">
              <a:lnSpc>
                <a:spcPct val="150000"/>
              </a:lnSpc>
              <a:buFontTx/>
              <a:buNone/>
            </a:pPr>
            <a:r>
              <a:rPr lang="zh-CN" altLang="en-US" sz="3200" b="1">
                <a:solidFill>
                  <a:srgbClr val="000000"/>
                </a:solidFill>
                <a:latin typeface="Times New Roman" panose="02020603050405020304" pitchFamily="18" charset="0"/>
                <a:ea typeface="微软雅黑" panose="020B0503020204020204" charset="-122"/>
              </a:rPr>
              <a:t>发病情况  </a:t>
            </a: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国内居口腔癌首位（</a:t>
            </a:r>
            <a:r>
              <a:rPr lang="en-US" altLang="zh-CN" sz="3025">
                <a:solidFill>
                  <a:srgbClr val="000000"/>
                </a:solidFill>
                <a:latin typeface="Times New Roman" panose="02020603050405020304" pitchFamily="18" charset="0"/>
                <a:ea typeface="微软雅黑" panose="020B0503020204020204" charset="-122"/>
              </a:rPr>
              <a:t>22%</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42%</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   </a:t>
            </a: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男：女</a:t>
            </a:r>
            <a:r>
              <a:rPr lang="en-US" altLang="zh-CN" sz="3025">
                <a:solidFill>
                  <a:srgbClr val="000000"/>
                </a:solidFill>
                <a:latin typeface="Times New Roman" panose="02020603050405020304" pitchFamily="18" charset="0"/>
                <a:ea typeface="微软雅黑" panose="020B0503020204020204" charset="-122"/>
              </a:rPr>
              <a:t>=1.5</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1   </a:t>
            </a:r>
            <a:r>
              <a:rPr lang="zh-CN" altLang="en-US" sz="3025">
                <a:solidFill>
                  <a:srgbClr val="000000"/>
                </a:solidFill>
                <a:latin typeface="Times New Roman" panose="02020603050405020304" pitchFamily="18" charset="0"/>
                <a:ea typeface="微软雅黑" panose="020B0503020204020204" charset="-122"/>
              </a:rPr>
              <a:t>。</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高发年龄</a:t>
            </a:r>
            <a:r>
              <a:rPr lang="en-US" altLang="zh-CN" sz="3025">
                <a:solidFill>
                  <a:srgbClr val="000000"/>
                </a:solidFill>
                <a:latin typeface="Times New Roman" panose="02020603050405020304" pitchFamily="18" charset="0"/>
                <a:ea typeface="微软雅黑" panose="020B0503020204020204" charset="-122"/>
              </a:rPr>
              <a:t>40</a:t>
            </a:r>
            <a:r>
              <a:rPr lang="zh-CN" altLang="en-US" sz="3025">
                <a:solidFill>
                  <a:srgbClr val="000000"/>
                </a:solidFill>
                <a:latin typeface="Times New Roman" panose="02020603050405020304" pitchFamily="18" charset="0"/>
                <a:ea typeface="微软雅黑" panose="020B0503020204020204" charset="-122"/>
              </a:rPr>
              <a:t>～</a:t>
            </a:r>
            <a:r>
              <a:rPr lang="en-US" altLang="zh-CN" sz="3025">
                <a:solidFill>
                  <a:srgbClr val="000000"/>
                </a:solidFill>
                <a:latin typeface="Times New Roman" panose="02020603050405020304" pitchFamily="18" charset="0"/>
                <a:ea typeface="微软雅黑" panose="020B0503020204020204" charset="-122"/>
              </a:rPr>
              <a:t>60</a:t>
            </a:r>
            <a:r>
              <a:rPr lang="zh-CN" altLang="en-US" sz="3025">
                <a:solidFill>
                  <a:srgbClr val="000000"/>
                </a:solidFill>
                <a:latin typeface="Times New Roman" panose="02020603050405020304" pitchFamily="18" charset="0"/>
                <a:ea typeface="微软雅黑" panose="020B0503020204020204" charset="-122"/>
              </a:rPr>
              <a:t>岁。</a:t>
            </a:r>
          </a:p>
          <a:p>
            <a:pPr algn="just" eaLnBrk="1" hangingPunct="1">
              <a:lnSpc>
                <a:spcPct val="150000"/>
              </a:lnSpc>
              <a:buFontTx/>
              <a:buNone/>
            </a:pPr>
            <a:r>
              <a:rPr lang="zh-CN" altLang="en-US" sz="3025">
                <a:solidFill>
                  <a:srgbClr val="000000"/>
                </a:solidFill>
                <a:latin typeface="Times New Roman" panose="02020603050405020304" pitchFamily="18" charset="0"/>
                <a:ea typeface="微软雅黑" panose="020B0503020204020204" charset="-122"/>
              </a:rPr>
              <a:t>有关发病因素：</a:t>
            </a:r>
            <a:endParaRPr lang="en-US" altLang="zh-CN" sz="3025">
              <a:solidFill>
                <a:srgbClr val="000000"/>
              </a:solidFill>
              <a:latin typeface="Times New Roman" panose="02020603050405020304" pitchFamily="18" charset="0"/>
              <a:ea typeface="微软雅黑" panose="020B0503020204020204" charset="-122"/>
            </a:endParaRP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机械刺激（残根、不良修复体）</a:t>
            </a:r>
            <a:r>
              <a:rPr lang="en-US" altLang="zh-CN" sz="3025">
                <a:solidFill>
                  <a:srgbClr val="000000"/>
                </a:solidFill>
                <a:latin typeface="Times New Roman" panose="02020603050405020304" pitchFamily="18" charset="0"/>
                <a:ea typeface="微软雅黑" panose="020B0503020204020204" charset="-122"/>
              </a:rPr>
              <a:t> </a:t>
            </a: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舌白斑癌变 </a:t>
            </a:r>
          </a:p>
          <a:p>
            <a:pPr algn="just" eaLnBrk="1" hangingPunct="1">
              <a:lnSpc>
                <a:spcPct val="150000"/>
              </a:lnSpc>
            </a:pPr>
            <a:r>
              <a:rPr lang="zh-CN" altLang="en-US" sz="3025">
                <a:solidFill>
                  <a:srgbClr val="000000"/>
                </a:solidFill>
                <a:latin typeface="Times New Roman" panose="02020603050405020304" pitchFamily="18" charset="0"/>
                <a:ea typeface="微软雅黑" panose="020B0503020204020204" charset="-122"/>
              </a:rPr>
              <a:t>吸烟</a:t>
            </a:r>
            <a:r>
              <a:rPr lang="zh-CN" altLang="en-US" sz="2000">
                <a:solidFill>
                  <a:srgbClr val="000000"/>
                </a:solidFill>
                <a:latin typeface="Times New Roman" panose="02020603050405020304" pitchFamily="18" charset="0"/>
                <a:ea typeface="微软雅黑" panose="020B0503020204020204" charset="-122"/>
              </a:rPr>
              <a:t>  </a:t>
            </a:r>
          </a:p>
        </p:txBody>
      </p:sp>
      <p:pic>
        <p:nvPicPr>
          <p:cNvPr id="53252" name="Picture 7" descr="DSC07919"/>
          <p:cNvPicPr>
            <a:picLocks noGrp="1" noChangeAspect="1" noChangeArrowheads="1"/>
          </p:cNvPicPr>
          <p:nvPr>
            <p:ph sz="half" idx="4294967295"/>
          </p:nvPr>
        </p:nvPicPr>
        <p:blipFill>
          <a:blip r:embed="rId3">
            <a:lum bright="12000"/>
            <a:extLst>
              <a:ext uri="{28A0092B-C50C-407E-A947-70E740481C1C}">
                <a14:useLocalDpi xmlns:a14="http://schemas.microsoft.com/office/drawing/2010/main" val="0"/>
              </a:ext>
            </a:extLst>
          </a:blip>
          <a:srcRect/>
          <a:stretch>
            <a:fillRect/>
          </a:stretch>
        </p:blipFill>
        <p:spPr>
          <a:xfrm>
            <a:off x="6094730" y="1095375"/>
            <a:ext cx="4588510" cy="2373630"/>
          </a:xfrm>
          <a:noFill/>
          <a:ln>
            <a:solidFill>
              <a:schemeClr val="bg1"/>
            </a:solidFill>
            <a:miter lim="800000"/>
            <a:headEnd/>
            <a:tailEnd/>
          </a:ln>
        </p:spPr>
      </p:pic>
      <p:pic>
        <p:nvPicPr>
          <p:cNvPr id="53256"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5" descr="王连连2"/>
          <p:cNvPicPr>
            <a:picLocks noChangeAspect="1" noChangeArrowheads="1"/>
          </p:cNvPicPr>
          <p:nvPr/>
        </p:nvPicPr>
        <p:blipFill>
          <a:blip r:embed="rId5">
            <a:lum bright="18000" contrast="54000"/>
            <a:extLst>
              <a:ext uri="{28A0092B-C50C-407E-A947-70E740481C1C}">
                <a14:useLocalDpi xmlns:a14="http://schemas.microsoft.com/office/drawing/2010/main" val="0"/>
              </a:ext>
            </a:extLst>
          </a:blip>
          <a:srcRect/>
          <a:stretch>
            <a:fillRect/>
          </a:stretch>
        </p:blipFill>
        <p:spPr bwMode="auto">
          <a:xfrm>
            <a:off x="6094730" y="3469005"/>
            <a:ext cx="4587875" cy="275209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4735830" y="0"/>
            <a:ext cx="2009140" cy="829945"/>
          </a:xfrm>
        </p:spPr>
        <p:txBody>
          <a:bodyPr wrap="square" rtlCol="0">
            <a:spAutoFit/>
          </a:bodyPr>
          <a:lstStyle/>
          <a:p>
            <a:pPr algn="l" defTabSz="1088390">
              <a:lnSpc>
                <a:spcPct val="150000"/>
              </a:lnSpc>
              <a:buClr>
                <a:srgbClr val="127FB8"/>
              </a:buClr>
              <a:defRPr/>
            </a:pPr>
            <a:r>
              <a:rPr kumimoji="1" lang="zh-CN" altLang="en-US" sz="3200" b="1">
                <a:latin typeface="Times New Roman" panose="02020603050405020304" pitchFamily="18" charset="0"/>
                <a:ea typeface="微软雅黑" panose="020B0503020204020204" charset="-122"/>
                <a:cs typeface="+mn-cs"/>
              </a:rPr>
              <a:t>临床表现 </a:t>
            </a:r>
          </a:p>
        </p:txBody>
      </p:sp>
      <p:sp>
        <p:nvSpPr>
          <p:cNvPr id="55299" name="Rectangle 3"/>
          <p:cNvSpPr>
            <a:spLocks noGrp="1" noChangeArrowheads="1"/>
          </p:cNvSpPr>
          <p:nvPr>
            <p:ph type="subTitle" idx="1"/>
          </p:nvPr>
        </p:nvSpPr>
        <p:spPr>
          <a:xfrm>
            <a:off x="1473200" y="1924050"/>
            <a:ext cx="8534400" cy="1752600"/>
          </a:xfrm>
        </p:spPr>
        <p:txBody>
          <a:bodyPr/>
          <a:lstStyle/>
          <a:p>
            <a:pPr algn="just" eaLnBrk="1" hangingPunct="1">
              <a:lnSpc>
                <a:spcPct val="150000"/>
              </a:lnSpc>
            </a:pPr>
            <a:r>
              <a:rPr lang="zh-CN" altLang="en-US" sz="2000">
                <a:solidFill>
                  <a:srgbClr val="000000"/>
                </a:solidFill>
                <a:latin typeface="Times New Roman" panose="02020603050405020304" pitchFamily="18" charset="0"/>
                <a:ea typeface="微软雅黑" panose="020B0503020204020204" charset="-122"/>
              </a:rPr>
              <a:t>小病变</a:t>
            </a:r>
            <a:r>
              <a:rPr lang="zh-CN" altLang="en-US" sz="20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000">
                <a:solidFill>
                  <a:srgbClr val="000000"/>
                </a:solidFill>
                <a:latin typeface="Times New Roman" panose="02020603050405020304" pitchFamily="18" charset="0"/>
                <a:ea typeface="微软雅黑" panose="020B0503020204020204" charset="-122"/>
              </a:rPr>
              <a:t>溃破、外突</a:t>
            </a:r>
            <a:r>
              <a:rPr lang="zh-CN" altLang="en-US" sz="20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000">
                <a:solidFill>
                  <a:srgbClr val="000000"/>
                </a:solidFill>
                <a:latin typeface="Times New Roman" panose="02020603050405020304" pitchFamily="18" charset="0"/>
                <a:ea typeface="微软雅黑" panose="020B0503020204020204" charset="-122"/>
              </a:rPr>
              <a:t>坏死、感染、出血、癌臭、疼痛、舌运动障碍</a:t>
            </a:r>
          </a:p>
        </p:txBody>
      </p:sp>
      <p:pic>
        <p:nvPicPr>
          <p:cNvPr id="55300" name="Picture 4" descr="邓云德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495" y="2544203"/>
            <a:ext cx="5991426" cy="352819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5"/>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55304"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矩形 1"/>
          <p:cNvSpPr>
            <a:spLocks noChangeArrowheads="1"/>
          </p:cNvSpPr>
          <p:nvPr/>
        </p:nvSpPr>
        <p:spPr bwMode="auto">
          <a:xfrm>
            <a:off x="1473300" y="2842869"/>
            <a:ext cx="3596442" cy="159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1087755" eaLnBrk="0" hangingPunct="0">
              <a:spcBef>
                <a:spcPct val="20000"/>
              </a:spcBef>
              <a:buFont typeface="Arial" panose="020B0604020202020204" pitchFamily="34" charset="0"/>
              <a:buChar char="•"/>
              <a:defRPr sz="3800">
                <a:solidFill>
                  <a:schemeClr val="tx1"/>
                </a:solidFill>
                <a:latin typeface="Calibri" panose="020F0502020204030204" pitchFamily="34" charset="0"/>
                <a:ea typeface="宋体" panose="02010600030101010101" pitchFamily="2" charset="-122"/>
              </a:defRPr>
            </a:lvl1pPr>
            <a:lvl2pPr marL="742950" indent="-285750" algn="l" defTabSz="1087755" eaLnBrk="0" hangingPunct="0">
              <a:spcBef>
                <a:spcPct val="20000"/>
              </a:spcBef>
              <a:buFont typeface="Arial" panose="020B0604020202020204" pitchFamily="34" charset="0"/>
              <a:buChar char="–"/>
              <a:defRPr sz="3300">
                <a:solidFill>
                  <a:schemeClr val="tx1"/>
                </a:solidFill>
                <a:latin typeface="Calibri" panose="020F0502020204030204" pitchFamily="34" charset="0"/>
                <a:ea typeface="宋体" panose="02010600030101010101" pitchFamily="2" charset="-122"/>
              </a:defRPr>
            </a:lvl2pPr>
            <a:lvl3pPr marL="1143000" indent="-228600" algn="l" defTabSz="1087755" eaLnBrk="0" hangingPunct="0">
              <a:spcBef>
                <a:spcPct val="20000"/>
              </a:spcBef>
              <a:buFont typeface="Arial" panose="020B0604020202020204" pitchFamily="34" charset="0"/>
              <a:buChar char="•"/>
              <a:defRPr sz="2900">
                <a:solidFill>
                  <a:schemeClr val="tx1"/>
                </a:solidFill>
                <a:latin typeface="Calibri" panose="020F0502020204030204" pitchFamily="34" charset="0"/>
                <a:ea typeface="宋体" panose="02010600030101010101" pitchFamily="2" charset="-122"/>
              </a:defRPr>
            </a:lvl3pPr>
            <a:lvl4pPr marL="1600200" indent="-228600" algn="l" defTabSz="1087755"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4pPr>
            <a:lvl5pPr marL="2057400" indent="-228600" algn="l" defTabSz="1087755"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5pPr>
            <a:lvl6pPr marL="25146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6pPr>
            <a:lvl7pPr marL="29718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7pPr>
            <a:lvl8pPr marL="34290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8pPr>
            <a:lvl9pPr marL="3886200" indent="-228600" defTabSz="1087755" eaLnBrk="0" fontAlgn="base" hangingPunct="0">
              <a:spcBef>
                <a:spcPct val="20000"/>
              </a:spcBef>
              <a:spcAft>
                <a:spcPct val="0"/>
              </a:spcAft>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影响进食、吞咽、说话、流涎。</a:t>
            </a:r>
          </a:p>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                                 </a:t>
            </a:r>
          </a:p>
          <a:p>
            <a:pPr algn="just" eaLnBrk="1" hangingPunct="1">
              <a:lnSpc>
                <a:spcPct val="150000"/>
              </a:lnSpc>
              <a:buFontTx/>
              <a:buNone/>
            </a:pPr>
            <a:r>
              <a:rPr lang="zh-CN" altLang="en-US" sz="2000">
                <a:solidFill>
                  <a:srgbClr val="000000"/>
                </a:solidFill>
                <a:latin typeface="Times New Roman" panose="02020603050405020304" pitchFamily="18" charset="0"/>
                <a:ea typeface="微软雅黑" panose="020B0503020204020204" charset="-122"/>
              </a:rPr>
              <a:t>全身：营养差，恶病质。</a:t>
            </a:r>
            <a:endParaRPr lang="zh-CN" altLang="en-US" sz="3300">
              <a:solidFill>
                <a:schemeClr val="accent1"/>
              </a:solidFill>
              <a:latin typeface="Arial" panose="020B0604020202020204" pitchFamily="34" charset="0"/>
              <a:ea typeface="楷体_GB2312" pitchFamily="49" charset="-122"/>
            </a:endParaRP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2" name="Shape 103"/>
          <p:cNvSpPr/>
          <p:nvPr/>
        </p:nvSpPr>
        <p:spPr>
          <a:xfrm>
            <a:off x="1704687" y="2537987"/>
            <a:ext cx="8030873"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929065" y="1074631"/>
            <a:ext cx="3070071" cy="656846"/>
          </a:xfrm>
          <a:prstGeom prst="rect">
            <a:avLst/>
          </a:prstGeom>
        </p:spPr>
        <p:txBody>
          <a:bodyPr wrap="none">
            <a:spAutoFit/>
          </a:bodyPr>
          <a:lstStyle/>
          <a:p>
            <a:pPr>
              <a:lnSpc>
                <a:spcPct val="150000"/>
              </a:lnSpc>
              <a:buClr>
                <a:srgbClr val="127FB8"/>
              </a:buClr>
            </a:pPr>
            <a:r>
              <a:rPr lang="zh-CN" altLang="en-US" sz="2800" b="1" dirty="0" smtClean="0">
                <a:solidFill>
                  <a:schemeClr val="tx1"/>
                </a:solidFill>
                <a:latin typeface="微软雅黑" panose="020B0503020204020204" charset="-122"/>
                <a:ea typeface="微软雅黑" panose="020B0503020204020204" charset="-122"/>
              </a:rPr>
              <a:t>良恶性肿瘤的鉴别</a:t>
            </a: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graphicFrame>
        <p:nvGraphicFramePr>
          <p:cNvPr id="3" name="表格 2"/>
          <p:cNvGraphicFramePr>
            <a:graphicFrameLocks noGrp="1"/>
          </p:cNvGraphicFramePr>
          <p:nvPr>
            <p:custDataLst>
              <p:tags r:id="rId1"/>
            </p:custDataLst>
            <p:extLst>
              <p:ext uri="{D42A27DB-BD31-4B8C-83A1-F6EECF244321}">
                <p14:modId xmlns:p14="http://schemas.microsoft.com/office/powerpoint/2010/main" val="1175875895"/>
              </p:ext>
            </p:extLst>
          </p:nvPr>
        </p:nvGraphicFramePr>
        <p:xfrm>
          <a:off x="838198" y="1890917"/>
          <a:ext cx="10876915" cy="4489450"/>
        </p:xfrm>
        <a:graphic>
          <a:graphicData uri="http://schemas.openxmlformats.org/drawingml/2006/table">
            <a:tbl>
              <a:tblPr firstRow="1" firstCol="1" bandRow="1">
                <a:tableStyleId>{5C22544A-7EE6-4342-B048-85BDC9FD1C3A}</a:tableStyleId>
              </a:tblPr>
              <a:tblGrid>
                <a:gridCol w="1351915"/>
                <a:gridCol w="4716780"/>
                <a:gridCol w="4808220"/>
              </a:tblGrid>
              <a:tr h="612140">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分化程度</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良性肿瘤分化程度高，与起源组织和细胞的形态相似</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分化程度低，与周围组织和细胞形态的差异大</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646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异型性</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与周围组织差异小，异型程度小，异型性主要体现在结构异型性上，细胞异型性小</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异型性大，与周围组织的差异大，多见病理性核分裂象，细胞异型性和结构异型性都明显</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46418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生长速度</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良性肿瘤生长速度慢</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恶性肿瘤生长</a:t>
                      </a:r>
                      <a:r>
                        <a:rPr lang="zh-CN" sz="1800" kern="0" dirty="0" smtClean="0">
                          <a:effectLst/>
                          <a:latin typeface="微软雅黑" panose="020B0503020204020204" charset="-122"/>
                          <a:ea typeface="微软雅黑" panose="020B0503020204020204" charset="-122"/>
                        </a:rPr>
                        <a:t>速度</a:t>
                      </a:r>
                      <a:r>
                        <a:rPr lang="zh-CN" altLang="en-US" sz="1800" kern="0" dirty="0" smtClean="0">
                          <a:effectLst/>
                          <a:latin typeface="微软雅黑" panose="020B0503020204020204" charset="-122"/>
                          <a:ea typeface="微软雅黑" panose="020B0503020204020204" charset="-122"/>
                        </a:rPr>
                        <a:t>快</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462915">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是否转移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良性肿瘤不转移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恶性肿瘤发生转移</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7100">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生长方式</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良性肿瘤的生长方式多呈膨胀性生长，与周围组织一般界限清楚，故通常可以推动</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a:effectLst/>
                          <a:latin typeface="微软雅黑" panose="020B0503020204020204" charset="-122"/>
                          <a:ea typeface="微软雅黑" panose="020B0503020204020204" charset="-122"/>
                        </a:rPr>
                        <a:t>恶性肿瘤的生长方式多呈浸润性生长，与周围组织分界不清楚，通常不易推动</a:t>
                      </a:r>
                      <a:endParaRPr lang="zh-CN" sz="1800" kern="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r h="926465">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对机体的影响</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对周围组织压迫，压迫相邻的组织和器官，对器官组织的影响较小</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c>
                  <a:txBody>
                    <a:bodyPr/>
                    <a:lstStyle/>
                    <a:p>
                      <a:pPr marL="76200" marR="76200" indent="304800" algn="ctr">
                        <a:spcBef>
                          <a:spcPts val="600"/>
                        </a:spcBef>
                        <a:spcAft>
                          <a:spcPts val="600"/>
                        </a:spcAft>
                      </a:pPr>
                      <a:r>
                        <a:rPr lang="zh-CN" sz="1800" kern="0" dirty="0">
                          <a:effectLst/>
                          <a:latin typeface="微软雅黑" panose="020B0503020204020204" charset="-122"/>
                          <a:ea typeface="微软雅黑" panose="020B0503020204020204" charset="-122"/>
                        </a:rPr>
                        <a:t>恶性肿瘤常出血坏死，引起周围组织的坏死溃疡，常常合并感染。恶性肿瘤对机体的影响较大</a:t>
                      </a:r>
                      <a:endParaRPr lang="zh-CN" sz="1800" kern="0" dirty="0">
                        <a:effectLst/>
                        <a:latin typeface="微软雅黑" panose="020B0503020204020204" charset="-122"/>
                        <a:ea typeface="微软雅黑" panose="020B0503020204020204" charset="-122"/>
                        <a:cs typeface="Times New Roman" panose="02020603050405020304" pitchFamily="18" charset="0"/>
                      </a:endParaRPr>
                    </a:p>
                  </a:txBody>
                  <a:tcPr marL="0" marR="0" marT="0" marB="0"/>
                </a:tc>
              </a:tr>
            </a:tbl>
          </a:graphicData>
        </a:graphic>
      </p:graphicFrame>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ctrTitle"/>
          </p:nvPr>
        </p:nvSpPr>
        <p:spPr>
          <a:xfrm>
            <a:off x="4763135" y="114300"/>
            <a:ext cx="1406525" cy="829945"/>
          </a:xfrm>
        </p:spPr>
        <p:txBody>
          <a:bodyPr wrap="square" rtlCol="0">
            <a:spAutoFit/>
          </a:bodyPr>
          <a:lstStyle/>
          <a:p>
            <a:pPr algn="l"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治 疗 </a:t>
            </a:r>
          </a:p>
        </p:txBody>
      </p:sp>
      <p:sp>
        <p:nvSpPr>
          <p:cNvPr id="34818" name="Rectangle 3"/>
          <p:cNvSpPr>
            <a:spLocks noGrp="1" noChangeArrowheads="1"/>
          </p:cNvSpPr>
          <p:nvPr>
            <p:ph type="subTitle" idx="1"/>
          </p:nvPr>
        </p:nvSpPr>
        <p:spPr>
          <a:xfrm>
            <a:off x="998855" y="1562100"/>
            <a:ext cx="7068185" cy="2107565"/>
          </a:xfrm>
        </p:spPr>
        <p:txBody>
          <a:bodyPr rtlCol="0">
            <a:noAutofit/>
          </a:bodyPr>
          <a:lstStyle/>
          <a:p>
            <a:pPr algn="l" defTabSz="1088390">
              <a:defRPr/>
            </a:pPr>
            <a:r>
              <a:rPr lang="zh-CN" altLang="en-US" sz="2400" b="1" dirty="0">
                <a:solidFill>
                  <a:srgbClr val="000000"/>
                </a:solidFill>
                <a:latin typeface="Times New Roman" panose="02020603050405020304"/>
                <a:ea typeface="微软雅黑" panose="020B0503020204020204" charset="-122"/>
              </a:rPr>
              <a:t>早期：</a:t>
            </a:r>
            <a:r>
              <a:rPr lang="zh-CN" altLang="en-US" sz="2400" dirty="0">
                <a:solidFill>
                  <a:srgbClr val="000000"/>
                </a:solidFill>
                <a:latin typeface="Times New Roman" panose="02020603050405020304"/>
                <a:ea typeface="微软雅黑" panose="020B0503020204020204" charset="-122"/>
              </a:rPr>
              <a:t>手术切除（楔形切除、半舌切除、舌大部切除）。</a:t>
            </a:r>
          </a:p>
          <a:p>
            <a:pPr algn="l" defTabSz="1088390">
              <a:defRPr/>
            </a:pPr>
            <a:r>
              <a:rPr lang="zh-CN" altLang="en-US" sz="2400" b="1" dirty="0">
                <a:solidFill>
                  <a:srgbClr val="000000"/>
                </a:solidFill>
                <a:latin typeface="Times New Roman" panose="02020603050405020304"/>
                <a:ea typeface="微软雅黑" panose="020B0503020204020204" charset="-122"/>
              </a:rPr>
              <a:t>中期、晚期：</a:t>
            </a:r>
            <a:r>
              <a:rPr lang="zh-CN" altLang="en-US" sz="2400" dirty="0">
                <a:solidFill>
                  <a:srgbClr val="000000"/>
                </a:solidFill>
                <a:latin typeface="Times New Roman" panose="02020603050405020304"/>
                <a:ea typeface="微软雅黑" panose="020B0503020204020204" charset="-122"/>
              </a:rPr>
              <a:t>综合治疗：化疗</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手术</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放疗</a:t>
            </a:r>
            <a:r>
              <a:rPr lang="en-US" altLang="zh-CN" sz="2400" dirty="0">
                <a:solidFill>
                  <a:srgbClr val="000000"/>
                </a:solidFill>
                <a:latin typeface="Times New Roman" panose="02020603050405020304"/>
                <a:ea typeface="微软雅黑" panose="020B0503020204020204" charset="-122"/>
              </a:rPr>
              <a:t>+</a:t>
            </a:r>
            <a:r>
              <a:rPr lang="zh-CN" altLang="en-US" sz="2400" dirty="0">
                <a:solidFill>
                  <a:srgbClr val="000000"/>
                </a:solidFill>
                <a:latin typeface="Times New Roman" panose="02020603050405020304"/>
                <a:ea typeface="微软雅黑" panose="020B0503020204020204" charset="-122"/>
              </a:rPr>
              <a:t>生物治疗（舌颌颈联合根治术式；舌修复再造）</a:t>
            </a:r>
          </a:p>
          <a:p>
            <a:pPr algn="l" defTabSz="1088390">
              <a:defRPr/>
            </a:pPr>
            <a:r>
              <a:rPr lang="zh-CN" altLang="en-US" sz="2400" dirty="0">
                <a:solidFill>
                  <a:srgbClr val="000000"/>
                </a:solidFill>
                <a:latin typeface="Times New Roman" panose="02020603050405020304"/>
                <a:ea typeface="微软雅黑" panose="020B0503020204020204" charset="-122"/>
              </a:rPr>
              <a:t>化疗：平阳霉素。</a:t>
            </a:r>
          </a:p>
          <a:p>
            <a:pPr algn="l" defTabSz="1088390">
              <a:defRPr/>
            </a:pPr>
            <a:r>
              <a:rPr lang="zh-CN" altLang="en-US" sz="2400" b="1" dirty="0">
                <a:solidFill>
                  <a:srgbClr val="000000"/>
                </a:solidFill>
                <a:latin typeface="Times New Roman" panose="02020603050405020304"/>
                <a:ea typeface="微软雅黑" panose="020B0503020204020204" charset="-122"/>
              </a:rPr>
              <a:t>姑息治疗</a:t>
            </a:r>
            <a:r>
              <a:rPr lang="en-US" altLang="zh-CN" sz="2400" b="1" dirty="0">
                <a:solidFill>
                  <a:srgbClr val="000000"/>
                </a:solidFill>
                <a:latin typeface="Times New Roman" panose="02020603050405020304"/>
                <a:ea typeface="微软雅黑" panose="020B0503020204020204" charset="-122"/>
              </a:rPr>
              <a:t>          </a:t>
            </a:r>
          </a:p>
          <a:p>
            <a:pPr algn="l" defTabSz="1088390">
              <a:defRPr/>
            </a:pPr>
            <a:endParaRPr lang="en-US" altLang="zh-CN" sz="2400" b="1" dirty="0">
              <a:solidFill>
                <a:srgbClr val="000000"/>
              </a:solidFill>
              <a:latin typeface="Times New Roman" panose="02020603050405020304"/>
              <a:ea typeface="微软雅黑" panose="020B0503020204020204" charset="-122"/>
            </a:endParaRPr>
          </a:p>
        </p:txBody>
      </p:sp>
      <p:pic>
        <p:nvPicPr>
          <p:cNvPr id="56324" name="Picture 4" descr="柴保山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759" y="4062405"/>
            <a:ext cx="3250448" cy="208708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6325" name="Picture 5" descr="柴保山I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541" y="4062404"/>
            <a:ext cx="4616969" cy="208866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56329" name="图片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7749" y="721838"/>
            <a:ext cx="3644056" cy="5413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p:cNvSpPr>
            <a:spLocks noGrp="1" noChangeArrowheads="1"/>
          </p:cNvSpPr>
          <p:nvPr>
            <p:ph type="title" idx="4294967295"/>
          </p:nvPr>
        </p:nvSpPr>
        <p:spPr>
          <a:xfrm>
            <a:off x="-1046480" y="984250"/>
            <a:ext cx="9670415" cy="1383665"/>
          </a:xfrm>
        </p:spPr>
        <p:txBody>
          <a:bodyPr wrap="square" rtlCol="0">
            <a:spAutoFit/>
          </a:bodyPr>
          <a:lstStyle/>
          <a:p>
            <a:pPr defTabSz="1088390">
              <a:lnSpc>
                <a:spcPct val="150000"/>
              </a:lnSpc>
              <a:buClr>
                <a:srgbClr val="127FB8"/>
              </a:buClr>
              <a:defRPr/>
            </a:pPr>
            <a:r>
              <a:rPr kumimoji="1" lang="zh-CN" altLang="en-US" sz="2800" dirty="0">
                <a:latin typeface="Times New Roman" panose="02020603050405020304" pitchFamily="18" charset="0"/>
                <a:ea typeface="微软雅黑" panose="020B0503020204020204" charset="-122"/>
                <a:cs typeface="+mn-cs"/>
              </a:rPr>
              <a:t>较差  。   </a:t>
            </a:r>
            <a:br>
              <a:rPr kumimoji="1" lang="zh-CN" altLang="en-US" sz="2800" dirty="0">
                <a:latin typeface="Times New Roman" panose="02020603050405020304" pitchFamily="18" charset="0"/>
                <a:ea typeface="微软雅黑" panose="020B0503020204020204" charset="-122"/>
                <a:cs typeface="+mn-cs"/>
              </a:rPr>
            </a:br>
            <a:r>
              <a:rPr kumimoji="1" lang="zh-CN" altLang="en-US" sz="2800" dirty="0">
                <a:latin typeface="Times New Roman" panose="02020603050405020304" pitchFamily="18" charset="0"/>
                <a:ea typeface="微软雅黑" panose="020B0503020204020204" charset="-122"/>
                <a:cs typeface="+mn-cs"/>
              </a:rPr>
              <a:t> </a:t>
            </a:r>
            <a:r>
              <a:rPr kumimoji="1" lang="en-US" altLang="zh-CN" sz="2800" dirty="0">
                <a:latin typeface="Times New Roman" panose="02020603050405020304" pitchFamily="18" charset="0"/>
                <a:ea typeface="微软雅黑" panose="020B0503020204020204" charset="-122"/>
                <a:cs typeface="+mn-cs"/>
              </a:rPr>
              <a:t>T</a:t>
            </a:r>
            <a:r>
              <a:rPr kumimoji="1" lang="en-US" altLang="zh-CN" sz="2800" baseline="-25000" dirty="0">
                <a:latin typeface="Times New Roman" panose="02020603050405020304" pitchFamily="18" charset="0"/>
                <a:ea typeface="微软雅黑" panose="020B0503020204020204" charset="-122"/>
                <a:cs typeface="+mn-cs"/>
              </a:rPr>
              <a:t>1</a:t>
            </a:r>
            <a:r>
              <a:rPr kumimoji="1" lang="zh-CN" altLang="en-US" sz="2800" dirty="0">
                <a:latin typeface="Times New Roman" panose="02020603050405020304" pitchFamily="18" charset="0"/>
                <a:ea typeface="微软雅黑" panose="020B0503020204020204" charset="-122"/>
                <a:cs typeface="+mn-cs"/>
              </a:rPr>
              <a:t>、</a:t>
            </a:r>
            <a:r>
              <a:rPr kumimoji="1" lang="en-US" altLang="zh-CN" sz="2800" dirty="0">
                <a:latin typeface="Times New Roman" panose="02020603050405020304" pitchFamily="18" charset="0"/>
                <a:ea typeface="微软雅黑" panose="020B0503020204020204" charset="-122"/>
                <a:cs typeface="+mn-cs"/>
              </a:rPr>
              <a:t>T</a:t>
            </a:r>
            <a:r>
              <a:rPr kumimoji="1" lang="en-US" altLang="zh-CN" sz="2800" baseline="-25000" dirty="0">
                <a:latin typeface="Times New Roman" panose="02020603050405020304" pitchFamily="18" charset="0"/>
                <a:ea typeface="微软雅黑" panose="020B0503020204020204" charset="-122"/>
                <a:cs typeface="+mn-cs"/>
              </a:rPr>
              <a:t>2</a:t>
            </a:r>
            <a:r>
              <a:rPr kumimoji="1" lang="zh-CN" altLang="en-US" sz="2800" dirty="0">
                <a:latin typeface="Times New Roman" panose="02020603050405020304" pitchFamily="18" charset="0"/>
                <a:ea typeface="微软雅黑" panose="020B0503020204020204" charset="-122"/>
                <a:cs typeface="+mn-cs"/>
              </a:rPr>
              <a:t> </a:t>
            </a:r>
            <a:r>
              <a:rPr kumimoji="1" lang="en-US" altLang="zh-CN" sz="2800" dirty="0">
                <a:latin typeface="Times New Roman" panose="02020603050405020304" pitchFamily="18" charset="0"/>
                <a:ea typeface="微软雅黑" panose="020B0503020204020204" charset="-122"/>
                <a:cs typeface="+mn-cs"/>
              </a:rPr>
              <a:t>5</a:t>
            </a:r>
            <a:r>
              <a:rPr kumimoji="1" lang="zh-CN" altLang="en-US" sz="2800" dirty="0">
                <a:latin typeface="Times New Roman" panose="02020603050405020304" pitchFamily="18" charset="0"/>
                <a:ea typeface="微软雅黑" panose="020B0503020204020204" charset="-122"/>
                <a:cs typeface="+mn-cs"/>
              </a:rPr>
              <a:t>年治愈率</a:t>
            </a:r>
            <a:r>
              <a:rPr kumimoji="1" lang="en-US" altLang="zh-CN" sz="2800" dirty="0">
                <a:latin typeface="Times New Roman" panose="02020603050405020304" pitchFamily="18" charset="0"/>
                <a:ea typeface="微软雅黑" panose="020B0503020204020204" charset="-122"/>
                <a:cs typeface="+mn-cs"/>
              </a:rPr>
              <a:t>60%</a:t>
            </a:r>
            <a:r>
              <a:rPr kumimoji="1" lang="zh-CN" altLang="en-US" sz="2800" dirty="0">
                <a:latin typeface="Times New Roman" panose="02020603050405020304" pitchFamily="18" charset="0"/>
                <a:ea typeface="微软雅黑" panose="020B0503020204020204" charset="-122"/>
                <a:cs typeface="+mn-cs"/>
              </a:rPr>
              <a:t>。</a:t>
            </a:r>
            <a:endParaRPr kumimoji="1" lang="en-US" altLang="zh-CN" sz="2800" dirty="0">
              <a:latin typeface="Times New Roman" panose="02020603050405020304" pitchFamily="18" charset="0"/>
              <a:ea typeface="微软雅黑" panose="020B0503020204020204" charset="-122"/>
              <a:cs typeface="+mn-cs"/>
            </a:endParaRPr>
          </a:p>
        </p:txBody>
      </p:sp>
      <p:pic>
        <p:nvPicPr>
          <p:cNvPr id="58371" name="Picture 8" descr="CIMG1996"/>
          <p:cNvPicPr>
            <a:picLocks noGrp="1" noChangeAspect="1" noChangeArrowheads="1"/>
          </p:cNvPicPr>
          <p:nvPr>
            <p:ph sz="half" idx="4294967295"/>
          </p:nvPr>
        </p:nvPicPr>
        <p:blipFill>
          <a:blip r:embed="rId3">
            <a:grayscl/>
            <a:lum bright="6000" contrast="48000"/>
            <a:extLst>
              <a:ext uri="{28A0092B-C50C-407E-A947-70E740481C1C}">
                <a14:useLocalDpi xmlns:a14="http://schemas.microsoft.com/office/drawing/2010/main" val="0"/>
              </a:ext>
            </a:extLst>
          </a:blip>
          <a:srcRect l="423" t="1601" r="3801" b="1601"/>
          <a:stretch>
            <a:fillRect/>
          </a:stretch>
        </p:blipFill>
        <p:spPr>
          <a:xfrm>
            <a:off x="6862445" y="2367915"/>
            <a:ext cx="4057015" cy="3651885"/>
          </a:xfrm>
          <a:noFill/>
          <a:ln>
            <a:solidFill>
              <a:schemeClr val="bg1"/>
            </a:solidFill>
            <a:miter lim="800000"/>
            <a:headEnd/>
            <a:tailEnd/>
          </a:ln>
        </p:spPr>
      </p:pic>
      <p:pic>
        <p:nvPicPr>
          <p:cNvPr id="58372" name="Picture 11" descr="lb004___副本"/>
          <p:cNvPicPr>
            <a:picLocks noChangeAspect="1" noChangeArrowheads="1"/>
          </p:cNvPicPr>
          <p:nvPr/>
        </p:nvPicPr>
        <p:blipFill>
          <a:blip r:embed="rId4">
            <a:extLst>
              <a:ext uri="{28A0092B-C50C-407E-A947-70E740481C1C}">
                <a14:useLocalDpi xmlns:a14="http://schemas.microsoft.com/office/drawing/2010/main" val="0"/>
              </a:ext>
            </a:extLst>
          </a:blip>
          <a:srcRect l="12933" t="13571" r="20110" b="7697"/>
          <a:stretch>
            <a:fillRect/>
          </a:stretch>
        </p:blipFill>
        <p:spPr bwMode="auto">
          <a:xfrm>
            <a:off x="1723767" y="2368006"/>
            <a:ext cx="3996400" cy="38170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8376" name="图片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949795" y="175737"/>
            <a:ext cx="995680" cy="583565"/>
          </a:xfrm>
          <a:prstGeom prst="rect">
            <a:avLst/>
          </a:prstGeom>
        </p:spPr>
        <p:txBody>
          <a:bodyPr wrap="none">
            <a:spAutoFit/>
          </a:bodyPr>
          <a:lstStyle/>
          <a:p>
            <a:pPr>
              <a:defRPr/>
            </a:pPr>
            <a:r>
              <a:rPr lang="zh-CN" altLang="en-US" sz="3200" dirty="0">
                <a:solidFill>
                  <a:prstClr val="black"/>
                </a:solidFill>
                <a:latin typeface="Times New Roman" panose="02020603050405020304" pitchFamily="18" charset="0"/>
                <a:ea typeface="微软雅黑" panose="020B0503020204020204" charset="-122"/>
                <a:cs typeface="+mj-cs"/>
              </a:rPr>
              <a:t>预后</a:t>
            </a:r>
            <a:endParaRPr lang="zh-CN" altLang="en-US" sz="3200" dirty="0">
              <a:latin typeface="Arial" panose="020B0604020202020204" pitchFamily="34" charset="0"/>
            </a:endParaRPr>
          </a:p>
        </p:txBody>
      </p:sp>
    </p:spTree>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948" y="356364"/>
            <a:ext cx="3171825" cy="4286250"/>
          </a:xfrm>
          <a:prstGeom prst="rect">
            <a:avLst/>
          </a:prstGeom>
        </p:spPr>
      </p:pic>
      <p:sp>
        <p:nvSpPr>
          <p:cNvPr id="45058" name="Rectangle 2"/>
          <p:cNvSpPr>
            <a:spLocks noGrp="1" noChangeArrowheads="1"/>
          </p:cNvSpPr>
          <p:nvPr>
            <p:ph type="title"/>
          </p:nvPr>
        </p:nvSpPr>
        <p:spPr>
          <a:xfrm>
            <a:off x="609600" y="80329"/>
            <a:ext cx="10972800" cy="1143000"/>
          </a:xfrm>
        </p:spPr>
        <p:txBody>
          <a:bodyPr wrap="none" rtlCol="0">
            <a:spAutoFit/>
          </a:bodyPr>
          <a:lstStyle/>
          <a:p>
            <a:pPr defTabSz="1088390">
              <a:lnSpc>
                <a:spcPct val="150000"/>
              </a:lnSpc>
              <a:buClr>
                <a:srgbClr val="127FB8"/>
              </a:buClr>
              <a:defRPr/>
            </a:pPr>
            <a:r>
              <a:rPr kumimoji="1" lang="zh-CN" altLang="en-US" sz="3200" b="1" dirty="0" smtClean="0">
                <a:latin typeface="Times New Roman" panose="02020603050405020304" pitchFamily="18" charset="0"/>
                <a:ea typeface="微软雅黑" panose="020B0503020204020204" charset="-122"/>
                <a:cs typeface="+mn-cs"/>
              </a:rPr>
              <a:t>牙龈癌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p:txBody>
          <a:bodyPr/>
          <a:lstStyle/>
          <a:p>
            <a:pPr algn="just">
              <a:lnSpc>
                <a:spcPct val="150000"/>
              </a:lnSpc>
              <a:buNone/>
            </a:pPr>
            <a:r>
              <a:rPr lang="zh-CN" altLang="en-US" sz="2400" dirty="0">
                <a:solidFill>
                  <a:srgbClr val="000000"/>
                </a:solidFill>
                <a:latin typeface="Times New Roman" panose="02020603050405020304" pitchFamily="18" charset="0"/>
                <a:ea typeface="微软雅黑" panose="020B0503020204020204" charset="-122"/>
              </a:rPr>
              <a:t>临床表现</a:t>
            </a: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1.</a:t>
            </a:r>
            <a:r>
              <a:rPr lang="zh-CN" altLang="en-US" sz="2400" dirty="0">
                <a:solidFill>
                  <a:srgbClr val="000000"/>
                </a:solidFill>
                <a:latin typeface="Times New Roman" panose="02020603050405020304" pitchFamily="18" charset="0"/>
                <a:ea typeface="微软雅黑" panose="020B0503020204020204" charset="-122"/>
              </a:rPr>
              <a:t>下牙龈多于上牙龈，生长较慢，多表现为溃疡型。</a:t>
            </a: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2.</a:t>
            </a:r>
            <a:r>
              <a:rPr lang="zh-CN" altLang="en-US" sz="2400" dirty="0">
                <a:solidFill>
                  <a:srgbClr val="000000"/>
                </a:solidFill>
                <a:latin typeface="Times New Roman" panose="02020603050405020304" pitchFamily="18" charset="0"/>
                <a:ea typeface="微软雅黑" panose="020B0503020204020204" charset="-122"/>
              </a:rPr>
              <a:t>向牙槽突及颌骨浸润破坏骨质可引起牙松动和疼痛。</a:t>
            </a: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3.</a:t>
            </a:r>
            <a:r>
              <a:rPr lang="zh-CN" altLang="en-US" sz="2400" dirty="0">
                <a:solidFill>
                  <a:srgbClr val="000000"/>
                </a:solidFill>
                <a:latin typeface="Times New Roman" panose="02020603050405020304" pitchFamily="18" charset="0"/>
                <a:ea typeface="微软雅黑" panose="020B0503020204020204" charset="-122"/>
              </a:rPr>
              <a:t>向后发展到磨牙后区及咽部时，可引起张口困难。</a:t>
            </a: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4.</a:t>
            </a:r>
            <a:r>
              <a:rPr lang="zh-CN" altLang="en-US" sz="2400" dirty="0">
                <a:solidFill>
                  <a:srgbClr val="000000"/>
                </a:solidFill>
                <a:latin typeface="Times New Roman" panose="02020603050405020304" pitchFamily="18" charset="0"/>
                <a:ea typeface="微软雅黑" panose="020B0503020204020204" charset="-122"/>
              </a:rPr>
              <a:t>可向颈部淋巴结转移，下颌牙龈癌多转移到患侧颌下及颏下淋巴结，然后转移到颈深淋巴结；上颌牙龈癌则转移到患侧颌下及颈深淋巴结。</a:t>
            </a: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5.X</a:t>
            </a:r>
            <a:r>
              <a:rPr lang="zh-CN" altLang="en-US" sz="2400" dirty="0">
                <a:solidFill>
                  <a:srgbClr val="000000"/>
                </a:solidFill>
                <a:latin typeface="Times New Roman" panose="02020603050405020304" pitchFamily="18" charset="0"/>
                <a:ea typeface="微软雅黑" panose="020B0503020204020204" charset="-122"/>
              </a:rPr>
              <a:t>线检查示颌骨呈“扇形”骨质破坏，边缘呈虫蚀状。</a:t>
            </a:r>
          </a:p>
          <a:p>
            <a:pPr algn="just" eaLnBrk="1" hangingPunct="1">
              <a:lnSpc>
                <a:spcPct val="150000"/>
              </a:lnSpc>
              <a:buFontTx/>
              <a:buNone/>
            </a:pPr>
            <a:endParaRPr lang="zh-CN" altLang="en-US" sz="24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316"/>
            <a:ext cx="10972800" cy="1143000"/>
          </a:xfrm>
        </p:spPr>
        <p:txBody>
          <a:bodyPr wrap="none" rtlCol="0">
            <a:spAutoFit/>
          </a:bodyPr>
          <a:lstStyle/>
          <a:p>
            <a:pPr defTabSz="1088390">
              <a:lnSpc>
                <a:spcPct val="150000"/>
              </a:lnSpc>
              <a:buClr>
                <a:srgbClr val="127FB8"/>
              </a:buClr>
              <a:defRPr/>
            </a:pPr>
            <a:r>
              <a:rPr kumimoji="1" lang="zh-CN" altLang="en-US" sz="3200" b="1" dirty="0" smtClean="0">
                <a:latin typeface="Times New Roman" panose="02020603050405020304" pitchFamily="18" charset="0"/>
                <a:ea typeface="微软雅黑" panose="020B0503020204020204" charset="-122"/>
                <a:cs typeface="+mn-cs"/>
              </a:rPr>
              <a:t>牙龈癌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a:xfrm>
            <a:off x="673735" y="996950"/>
            <a:ext cx="7708265" cy="4526280"/>
          </a:xfrm>
        </p:spPr>
        <p:txBody>
          <a:bodyPr/>
          <a:lstStyle/>
          <a:p>
            <a:pPr algn="just">
              <a:lnSpc>
                <a:spcPct val="150000"/>
              </a:lnSpc>
              <a:buNone/>
            </a:pPr>
            <a:r>
              <a:rPr lang="zh-CN" altLang="en-US" sz="2400" dirty="0">
                <a:solidFill>
                  <a:srgbClr val="000000"/>
                </a:solidFill>
                <a:latin typeface="Times New Roman" panose="02020603050405020304" pitchFamily="18" charset="0"/>
                <a:ea typeface="微软雅黑" panose="020B0503020204020204" charset="-122"/>
              </a:rPr>
              <a:t>诊断</a:t>
            </a:r>
          </a:p>
          <a:p>
            <a:pPr algn="just">
              <a:lnSpc>
                <a:spcPct val="150000"/>
              </a:lnSpc>
              <a:buNone/>
            </a:pPr>
            <a:r>
              <a:rPr lang="zh-CN" altLang="en-US" sz="2400" dirty="0" smtClean="0">
                <a:solidFill>
                  <a:srgbClr val="000000"/>
                </a:solidFill>
                <a:latin typeface="Times New Roman" panose="02020603050405020304" pitchFamily="18" charset="0"/>
                <a:ea typeface="微软雅黑" panose="020B0503020204020204" charset="-122"/>
              </a:rPr>
              <a:t>         活检</a:t>
            </a:r>
            <a:r>
              <a:rPr lang="zh-CN" altLang="en-US" sz="2400" dirty="0">
                <a:solidFill>
                  <a:srgbClr val="000000"/>
                </a:solidFill>
                <a:latin typeface="Times New Roman" panose="02020603050405020304" pitchFamily="18" charset="0"/>
                <a:ea typeface="微软雅黑" panose="020B0503020204020204" charset="-122"/>
              </a:rPr>
              <a:t>确诊。早期的牙龈癌，特别是局限在牙龈缘或牙间乳头部时很易误诊为牙龈炎或牙周炎</a:t>
            </a:r>
            <a:r>
              <a:rPr lang="zh-CN" altLang="en-US" sz="2400" dirty="0" smtClean="0">
                <a:solidFill>
                  <a:srgbClr val="000000"/>
                </a:solidFill>
                <a:latin typeface="Times New Roman" panose="02020603050405020304" pitchFamily="18" charset="0"/>
                <a:ea typeface="微软雅黑" panose="020B0503020204020204" charset="-122"/>
              </a:rPr>
              <a:t>；其次</a:t>
            </a:r>
            <a:r>
              <a:rPr lang="zh-CN" altLang="en-US" sz="2400" dirty="0">
                <a:solidFill>
                  <a:srgbClr val="000000"/>
                </a:solidFill>
                <a:latin typeface="Times New Roman" panose="02020603050405020304" pitchFamily="18" charset="0"/>
                <a:ea typeface="微软雅黑" panose="020B0503020204020204" charset="-122"/>
              </a:rPr>
              <a:t>，早期特别是弥散性牙龈边缘的溃疡病损伴有疼痛时，还可误诊为牙龈结核。临床上在诊断上述疾病时应警惕牙龈癌的可能性。</a:t>
            </a:r>
            <a:r>
              <a:rPr lang="en-US" altLang="zh-CN" sz="2400" dirty="0">
                <a:solidFill>
                  <a:srgbClr val="000000"/>
                </a:solidFill>
                <a:latin typeface="Times New Roman" panose="02020603050405020304" pitchFamily="18" charset="0"/>
                <a:ea typeface="微软雅黑" panose="020B0503020204020204" charset="-122"/>
              </a:rPr>
              <a:t>X</a:t>
            </a:r>
            <a:r>
              <a:rPr lang="zh-CN" altLang="en-US" sz="2400" dirty="0">
                <a:solidFill>
                  <a:srgbClr val="000000"/>
                </a:solidFill>
                <a:latin typeface="Times New Roman" panose="02020603050405020304" pitchFamily="18" charset="0"/>
                <a:ea typeface="微软雅黑" panose="020B0503020204020204" charset="-122"/>
              </a:rPr>
              <a:t>线检查示颌骨呈“扇形”骨质破坏，边缘呈虫蚀状</a:t>
            </a:r>
            <a:r>
              <a:rPr lang="zh-CN" altLang="en-US" sz="2400" dirty="0" smtClean="0">
                <a:solidFill>
                  <a:srgbClr val="000000"/>
                </a:solidFill>
                <a:latin typeface="Times New Roman" panose="02020603050405020304" pitchFamily="18" charset="0"/>
                <a:ea typeface="微软雅黑" panose="020B0503020204020204" charset="-122"/>
              </a:rPr>
              <a:t>。</a:t>
            </a:r>
            <a:endParaRPr lang="en-US" altLang="zh-CN" sz="24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zh-CN" altLang="en-US" sz="2400" dirty="0" smtClean="0">
                <a:solidFill>
                  <a:srgbClr val="000000"/>
                </a:solidFill>
                <a:latin typeface="Times New Roman" panose="02020603050405020304" pitchFamily="18" charset="0"/>
                <a:ea typeface="微软雅黑" panose="020B0503020204020204" charset="-122"/>
              </a:rPr>
              <a:t>治疗</a:t>
            </a:r>
            <a:endParaRPr lang="en-US" altLang="zh-CN" sz="24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400" dirty="0">
                <a:solidFill>
                  <a:srgbClr val="000000"/>
                </a:solidFill>
                <a:latin typeface="Times New Roman" panose="02020603050405020304" pitchFamily="18" charset="0"/>
                <a:ea typeface="微软雅黑" panose="020B0503020204020204" charset="-122"/>
              </a:rPr>
              <a:t> </a:t>
            </a:r>
            <a:r>
              <a:rPr lang="en-US" altLang="zh-CN" sz="2400" dirty="0" smtClean="0">
                <a:solidFill>
                  <a:srgbClr val="000000"/>
                </a:solidFill>
                <a:latin typeface="Times New Roman" panose="02020603050405020304" pitchFamily="18" charset="0"/>
                <a:ea typeface="微软雅黑" panose="020B0503020204020204" charset="-122"/>
              </a:rPr>
              <a:t>        </a:t>
            </a:r>
            <a:r>
              <a:rPr lang="zh-CN" altLang="en-US" sz="2400" dirty="0" smtClean="0">
                <a:solidFill>
                  <a:srgbClr val="000000"/>
                </a:solidFill>
                <a:latin typeface="Times New Roman" panose="02020603050405020304" pitchFamily="18" charset="0"/>
                <a:ea typeface="微软雅黑" panose="020B0503020204020204" charset="-122"/>
              </a:rPr>
              <a:t>手术治疗，放疗，化疗，免疫疗法。</a:t>
            </a:r>
            <a:endParaRPr lang="zh-CN" altLang="en-US" sz="24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zh-CN" altLang="en-US" sz="24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牙龈癌片子.webp"/>
          <p:cNvPicPr>
            <a:picLocks noChangeAspect="1"/>
          </p:cNvPicPr>
          <p:nvPr/>
        </p:nvPicPr>
        <p:blipFill>
          <a:blip r:embed="rId4"/>
          <a:srcRect b="6324"/>
          <a:stretch>
            <a:fillRect/>
          </a:stretch>
        </p:blipFill>
        <p:spPr>
          <a:xfrm>
            <a:off x="8314055" y="1586230"/>
            <a:ext cx="3354705" cy="4147820"/>
          </a:xfrm>
          <a:prstGeom prst="rect">
            <a:avLst/>
          </a:prstGeom>
        </p:spPr>
      </p:pic>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11144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上颌窦</a:t>
            </a:r>
            <a:r>
              <a:rPr kumimoji="1" lang="zh-CN" altLang="en-US" sz="3200" b="1" dirty="0" smtClean="0">
                <a:latin typeface="Times New Roman" panose="02020603050405020304" pitchFamily="18" charset="0"/>
                <a:ea typeface="微软雅黑" panose="020B0503020204020204" charset="-122"/>
                <a:cs typeface="+mn-cs"/>
              </a:rPr>
              <a:t>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a:xfrm>
            <a:off x="695960" y="1254761"/>
            <a:ext cx="10972800" cy="4525963"/>
          </a:xfrm>
        </p:spPr>
        <p:txBody>
          <a:bodyPr>
            <a:noAutofit/>
          </a:bodyPr>
          <a:lstStyle/>
          <a:p>
            <a:pPr algn="just" eaLnBrk="1" hangingPunct="1">
              <a:lnSpc>
                <a:spcPct val="150000"/>
              </a:lnSpc>
              <a:buFontTx/>
              <a:buNone/>
            </a:pPr>
            <a:r>
              <a:rPr lang="zh-CN" altLang="en-US" sz="2800" dirty="0">
                <a:latin typeface="微软雅黑" panose="020B0503020204020204" charset="-122"/>
                <a:ea typeface="微软雅黑" panose="020B0503020204020204" charset="-122"/>
              </a:rPr>
              <a:t>临床表现</a:t>
            </a:r>
            <a:endParaRPr lang="en-US" altLang="zh-CN" sz="2800" dirty="0">
              <a:latin typeface="微软雅黑" panose="020B0503020204020204" charset="-122"/>
              <a:ea typeface="微软雅黑" panose="020B0503020204020204" charset="-122"/>
            </a:endParaRPr>
          </a:p>
          <a:p>
            <a:pPr algn="l">
              <a:lnSpc>
                <a:spcPct val="150000"/>
              </a:lnSpc>
              <a:buNone/>
            </a:pPr>
            <a:r>
              <a:rPr lang="zh-CN" altLang="en-US" sz="2800" dirty="0">
                <a:latin typeface="微软雅黑" panose="020B0503020204020204" charset="-122"/>
                <a:ea typeface="微软雅黑" panose="020B0503020204020204" charset="-122"/>
              </a:rPr>
              <a:t>      因位于上颌窦内，早期无症状，不容易发觉；当肿瘤发展到一定</a:t>
            </a:r>
          </a:p>
          <a:p>
            <a:pPr algn="l">
              <a:lnSpc>
                <a:spcPct val="150000"/>
              </a:lnSpc>
              <a:buNone/>
            </a:pPr>
            <a:r>
              <a:rPr lang="zh-CN" altLang="en-US" sz="2800" dirty="0">
                <a:latin typeface="微软雅黑" panose="020B0503020204020204" charset="-122"/>
                <a:ea typeface="微软雅黑" panose="020B0503020204020204" charset="-122"/>
              </a:rPr>
              <a:t>程度，出现较明显的症状时才被注意</a:t>
            </a:r>
          </a:p>
          <a:p>
            <a:pPr algn="l">
              <a:lnSpc>
                <a:spcPct val="150000"/>
              </a:lnSpc>
              <a:buNone/>
            </a:pPr>
            <a:r>
              <a:rPr lang="zh-CN" altLang="en-US" sz="2800" dirty="0">
                <a:latin typeface="微软雅黑" panose="020B0503020204020204" charset="-122"/>
                <a:ea typeface="微软雅黑" panose="020B0503020204020204" charset="-122"/>
              </a:rPr>
              <a:t>     根据肿瘤发生的部位有不同的症状。 </a:t>
            </a:r>
          </a:p>
          <a:p>
            <a:pPr algn="l">
              <a:lnSpc>
                <a:spcPct val="150000"/>
              </a:lnSpc>
              <a:buNone/>
            </a:pPr>
            <a:r>
              <a:rPr lang="zh-CN" altLang="en-US" sz="2800" dirty="0">
                <a:latin typeface="微软雅黑" panose="020B0503020204020204" charset="-122"/>
                <a:ea typeface="微软雅黑" panose="020B0503020204020204" charset="-122"/>
              </a:rPr>
              <a:t>     上颌窦癌常转移至下颌下及颈上部淋巴结，有时可转移至耳前及</a:t>
            </a:r>
          </a:p>
          <a:p>
            <a:pPr algn="l">
              <a:lnSpc>
                <a:spcPct val="150000"/>
              </a:lnSpc>
              <a:buNone/>
            </a:pPr>
            <a:r>
              <a:rPr lang="zh-CN" altLang="en-US" sz="2800" dirty="0">
                <a:latin typeface="微软雅黑" panose="020B0503020204020204" charset="-122"/>
                <a:ea typeface="微软雅黑" panose="020B0503020204020204" charset="-122"/>
              </a:rPr>
              <a:t>咽后淋巴结。远处转移少见</a:t>
            </a:r>
          </a:p>
          <a:p>
            <a:pPr algn="l" eaLnBrk="1" hangingPunct="1">
              <a:lnSpc>
                <a:spcPct val="150000"/>
              </a:lnSpc>
              <a:buFontTx/>
              <a:buNone/>
            </a:pPr>
            <a:endParaRPr lang="zh-CN" altLang="en-US" sz="2800" dirty="0">
              <a:solidFill>
                <a:srgbClr val="000000"/>
              </a:solidFill>
              <a:latin typeface="微软雅黑" panose="020B0503020204020204" charset="-122"/>
              <a:ea typeface="微软雅黑" panose="020B0503020204020204" charset="-122"/>
            </a:endParaRPr>
          </a:p>
        </p:txBody>
      </p:sp>
      <p:pic>
        <p:nvPicPr>
          <p:cNvPr id="66567"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112714"/>
            <a:ext cx="10972800" cy="1143000"/>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上颌窦</a:t>
            </a:r>
            <a:r>
              <a:rPr kumimoji="1" lang="zh-CN" altLang="en-US" sz="3200" b="1" dirty="0" smtClean="0">
                <a:latin typeface="Times New Roman" panose="02020603050405020304" pitchFamily="18" charset="0"/>
                <a:ea typeface="微软雅黑" panose="020B0503020204020204" charset="-122"/>
                <a:cs typeface="+mn-cs"/>
              </a:rPr>
              <a:t>癌</a:t>
            </a:r>
            <a:endParaRPr kumimoji="1" lang="zh-CN" altLang="en-US" sz="3200" b="1" dirty="0">
              <a:latin typeface="Times New Roman" panose="02020603050405020304" pitchFamily="18" charset="0"/>
              <a:ea typeface="微软雅黑" panose="020B0503020204020204" charset="-122"/>
              <a:cs typeface="+mn-cs"/>
            </a:endParaRPr>
          </a:p>
        </p:txBody>
      </p:sp>
      <p:sp>
        <p:nvSpPr>
          <p:cNvPr id="66563" name="Rectangle 3"/>
          <p:cNvSpPr>
            <a:spLocks noGrp="1" noChangeArrowheads="1"/>
          </p:cNvSpPr>
          <p:nvPr>
            <p:ph idx="1"/>
          </p:nvPr>
        </p:nvSpPr>
        <p:spPr/>
        <p:txBody>
          <a:bodyPr>
            <a:normAutofit/>
          </a:bodyPr>
          <a:lstStyle/>
          <a:p>
            <a:pPr algn="just">
              <a:lnSpc>
                <a:spcPct val="150000"/>
              </a:lnSpc>
              <a:buNone/>
            </a:pPr>
            <a:r>
              <a:rPr lang="zh-CN" altLang="en-US" sz="2000" dirty="0" smtClean="0">
                <a:latin typeface="微软雅黑" panose="020B0503020204020204" charset="-122"/>
                <a:ea typeface="微软雅黑" panose="020B0503020204020204" charset="-122"/>
              </a:rPr>
              <a:t>诊断</a:t>
            </a:r>
            <a:endParaRPr lang="en-US" altLang="zh-CN" sz="2000" dirty="0" smtClean="0">
              <a:latin typeface="微软雅黑" panose="020B0503020204020204" charset="-122"/>
              <a:ea typeface="微软雅黑" panose="020B0503020204020204" charset="-122"/>
            </a:endParaRPr>
          </a:p>
          <a:p>
            <a:pPr algn="just">
              <a:lnSpc>
                <a:spcPct val="150000"/>
              </a:lnSpc>
              <a:buNone/>
            </a:pPr>
            <a:r>
              <a:rPr lang="en-US" altLang="zh-CN" sz="2000" dirty="0">
                <a:solidFill>
                  <a:srgbClr val="000000"/>
                </a:solidFill>
                <a:latin typeface="Times New Roman" panose="02020603050405020304" pitchFamily="18" charset="0"/>
                <a:ea typeface="微软雅黑" panose="020B0503020204020204" charset="-122"/>
              </a:rPr>
              <a:t>1.</a:t>
            </a:r>
            <a:r>
              <a:rPr lang="zh-CN" altLang="en-US" sz="2000" dirty="0">
                <a:solidFill>
                  <a:srgbClr val="000000"/>
                </a:solidFill>
                <a:latin typeface="Times New Roman" panose="02020603050405020304" pitchFamily="18" charset="0"/>
                <a:ea typeface="微软雅黑" panose="020B0503020204020204" charset="-122"/>
              </a:rPr>
              <a:t>上颌骨部位膨胀，根据向上颌窦外、内、或上、下生长发展不同可出现鼻部症状、眼部症状、面颊部症状及牙的松动脱落等表现。</a:t>
            </a:r>
            <a:r>
              <a:rPr lang="en-US" altLang="zh-CN" sz="2000" dirty="0">
                <a:solidFill>
                  <a:srgbClr val="000000"/>
                </a:solidFill>
                <a:latin typeface="Times New Roman" panose="02020603050405020304" pitchFamily="18" charset="0"/>
                <a:ea typeface="微软雅黑" panose="020B0503020204020204" charset="-122"/>
              </a:rPr>
              <a:t>2.</a:t>
            </a:r>
            <a:r>
              <a:rPr lang="zh-CN" altLang="en-US" sz="2000" dirty="0">
                <a:solidFill>
                  <a:srgbClr val="000000"/>
                </a:solidFill>
                <a:latin typeface="Times New Roman" panose="02020603050405020304" pitchFamily="18" charset="0"/>
                <a:ea typeface="微软雅黑" panose="020B0503020204020204" charset="-122"/>
              </a:rPr>
              <a:t>面颊部感觉迟钝或麻木。</a:t>
            </a:r>
          </a:p>
          <a:p>
            <a:pPr algn="just">
              <a:lnSpc>
                <a:spcPct val="150000"/>
              </a:lnSpc>
              <a:buNone/>
            </a:pPr>
            <a:r>
              <a:rPr lang="en-US" altLang="zh-CN" sz="2000" dirty="0">
                <a:solidFill>
                  <a:srgbClr val="000000"/>
                </a:solidFill>
                <a:latin typeface="Times New Roman" panose="02020603050405020304" pitchFamily="18" charset="0"/>
                <a:ea typeface="微软雅黑" panose="020B0503020204020204" charset="-122"/>
              </a:rPr>
              <a:t>3.</a:t>
            </a:r>
            <a:r>
              <a:rPr lang="zh-CN" altLang="en-US" sz="2000" dirty="0">
                <a:solidFill>
                  <a:srgbClr val="000000"/>
                </a:solidFill>
                <a:latin typeface="Times New Roman" panose="02020603050405020304" pitchFamily="18" charset="0"/>
                <a:ea typeface="微软雅黑" panose="020B0503020204020204" charset="-122"/>
              </a:rPr>
              <a:t>牙脱落后形成不愈之溃疡或有肿物外突。</a:t>
            </a:r>
          </a:p>
          <a:p>
            <a:pPr algn="just">
              <a:lnSpc>
                <a:spcPct val="150000"/>
              </a:lnSpc>
              <a:buNone/>
            </a:pPr>
            <a:r>
              <a:rPr lang="en-US" altLang="zh-CN" sz="2000" dirty="0" smtClean="0">
                <a:solidFill>
                  <a:srgbClr val="FF0000"/>
                </a:solidFill>
                <a:latin typeface="Times New Roman" panose="02020603050405020304" pitchFamily="18" charset="0"/>
                <a:ea typeface="微软雅黑" panose="020B0503020204020204" charset="-122"/>
              </a:rPr>
              <a:t>4.CT</a:t>
            </a:r>
            <a:r>
              <a:rPr lang="zh-CN" altLang="en-US" sz="2000" dirty="0" smtClean="0">
                <a:solidFill>
                  <a:srgbClr val="FF0000"/>
                </a:solidFill>
                <a:latin typeface="Times New Roman" panose="02020603050405020304" pitchFamily="18" charset="0"/>
                <a:ea typeface="微软雅黑" panose="020B0503020204020204" charset="-122"/>
              </a:rPr>
              <a:t>片</a:t>
            </a:r>
            <a:r>
              <a:rPr lang="zh-CN" altLang="en-US" sz="2000" dirty="0" smtClean="0">
                <a:solidFill>
                  <a:srgbClr val="000000"/>
                </a:solidFill>
                <a:latin typeface="Times New Roman" panose="02020603050405020304" pitchFamily="18" charset="0"/>
                <a:ea typeface="微软雅黑" panose="020B0503020204020204" charset="-122"/>
              </a:rPr>
              <a:t>示</a:t>
            </a:r>
            <a:r>
              <a:rPr lang="zh-CN" altLang="en-US" sz="2000" dirty="0">
                <a:solidFill>
                  <a:srgbClr val="000000"/>
                </a:solidFill>
                <a:latin typeface="Times New Roman" panose="02020603050405020304" pitchFamily="18" charset="0"/>
                <a:ea typeface="微软雅黑" panose="020B0503020204020204" charset="-122"/>
              </a:rPr>
              <a:t>上颌窦腔密度增高、软组织肿块影及窦壁骨质破坏</a:t>
            </a:r>
            <a:r>
              <a:rPr lang="zh-CN" altLang="en-US" sz="2000" dirty="0" smtClean="0">
                <a:solidFill>
                  <a:srgbClr val="000000"/>
                </a:solidFill>
                <a:latin typeface="Times New Roman" panose="02020603050405020304" pitchFamily="18" charset="0"/>
                <a:ea typeface="微软雅黑" panose="020B0503020204020204" charset="-122"/>
              </a:rPr>
              <a:t>。</a:t>
            </a:r>
            <a:endParaRPr lang="en-US" altLang="zh-CN" sz="2000" dirty="0" smtClean="0">
              <a:solidFill>
                <a:srgbClr val="000000"/>
              </a:solidFill>
              <a:latin typeface="Times New Roman" panose="02020603050405020304" pitchFamily="18" charset="0"/>
              <a:ea typeface="微软雅黑" panose="020B0503020204020204" charset="-122"/>
            </a:endParaRPr>
          </a:p>
          <a:p>
            <a:pPr algn="just">
              <a:lnSpc>
                <a:spcPct val="150000"/>
              </a:lnSpc>
              <a:buNone/>
            </a:pPr>
            <a:r>
              <a:rPr lang="en-US" altLang="zh-CN" sz="2000" dirty="0" smtClean="0">
                <a:solidFill>
                  <a:srgbClr val="000000"/>
                </a:solidFill>
                <a:latin typeface="Times New Roman" panose="02020603050405020304" pitchFamily="18" charset="0"/>
                <a:ea typeface="微软雅黑" panose="020B0503020204020204" charset="-122"/>
              </a:rPr>
              <a:t>5</a:t>
            </a:r>
            <a:r>
              <a:rPr lang="en-US" altLang="zh-CN" sz="2000" dirty="0">
                <a:solidFill>
                  <a:srgbClr val="000000"/>
                </a:solidFill>
                <a:latin typeface="Times New Roman" panose="02020603050405020304" pitchFamily="18" charset="0"/>
                <a:ea typeface="微软雅黑" panose="020B0503020204020204" charset="-122"/>
              </a:rPr>
              <a:t>.</a:t>
            </a:r>
            <a:r>
              <a:rPr lang="zh-CN" altLang="en-US" sz="2000" dirty="0">
                <a:solidFill>
                  <a:srgbClr val="000000"/>
                </a:solidFill>
                <a:latin typeface="Times New Roman" panose="02020603050405020304" pitchFamily="18" charset="0"/>
                <a:ea typeface="微软雅黑" panose="020B0503020204020204" charset="-122"/>
              </a:rPr>
              <a:t>病理组织学检查确诊。</a:t>
            </a:r>
          </a:p>
          <a:p>
            <a:pPr algn="just" eaLnBrk="1" hangingPunct="1">
              <a:lnSpc>
                <a:spcPct val="150000"/>
              </a:lnSpc>
              <a:buFontTx/>
              <a:buNone/>
            </a:pPr>
            <a:r>
              <a:rPr lang="zh-CN" altLang="en-US" sz="2000" dirty="0" smtClean="0">
                <a:solidFill>
                  <a:srgbClr val="000000"/>
                </a:solidFill>
                <a:latin typeface="Times New Roman" panose="02020603050405020304" pitchFamily="18" charset="0"/>
                <a:ea typeface="微软雅黑" panose="020B0503020204020204" charset="-122"/>
              </a:rPr>
              <a:t>治疗</a:t>
            </a:r>
            <a:endParaRPr lang="en-US" altLang="zh-CN" sz="2000" dirty="0" smtClean="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en-US" altLang="zh-CN" sz="2000" dirty="0">
                <a:solidFill>
                  <a:srgbClr val="000000"/>
                </a:solidFill>
                <a:latin typeface="Times New Roman" panose="02020603050405020304" pitchFamily="18" charset="0"/>
                <a:ea typeface="微软雅黑" panose="020B0503020204020204" charset="-122"/>
              </a:rPr>
              <a:t> </a:t>
            </a:r>
            <a:r>
              <a:rPr lang="en-US" altLang="zh-CN" sz="2000" dirty="0" smtClean="0">
                <a:solidFill>
                  <a:srgbClr val="000000"/>
                </a:solidFill>
                <a:latin typeface="Times New Roman" panose="02020603050405020304" pitchFamily="18" charset="0"/>
                <a:ea typeface="微软雅黑" panose="020B0503020204020204" charset="-122"/>
              </a:rPr>
              <a:t>  </a:t>
            </a:r>
            <a:r>
              <a:rPr lang="zh-CN" altLang="en-US" sz="2000" dirty="0" smtClean="0">
                <a:solidFill>
                  <a:srgbClr val="000000"/>
                </a:solidFill>
                <a:latin typeface="Times New Roman" panose="02020603050405020304" pitchFamily="18" charset="0"/>
                <a:ea typeface="微软雅黑" panose="020B0503020204020204" charset="-122"/>
              </a:rPr>
              <a:t>手术为主的综合治疗，结合放疗、化疗</a:t>
            </a:r>
            <a:endParaRPr lang="zh-CN" altLang="en-US" sz="2000" dirty="0">
              <a:solidFill>
                <a:srgbClr val="000000"/>
              </a:solidFill>
              <a:latin typeface="Times New Roman" panose="02020603050405020304" pitchFamily="18" charset="0"/>
              <a:ea typeface="微软雅黑" panose="020B0503020204020204" charset="-122"/>
            </a:endParaRPr>
          </a:p>
        </p:txBody>
      </p:sp>
      <p:pic>
        <p:nvPicPr>
          <p:cNvPr id="66567"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3186" y="2870410"/>
            <a:ext cx="3637193" cy="3343420"/>
          </a:xfrm>
          <a:prstGeom prst="rect">
            <a:avLst/>
          </a:prstGeom>
        </p:spPr>
      </p:pic>
    </p:spTree>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09600" y="-316"/>
            <a:ext cx="10972800" cy="1143000"/>
          </a:xfrm>
        </p:spPr>
        <p:txBody>
          <a:bodyPr wrap="none" rtlCol="0">
            <a:spAutoFit/>
          </a:bodyPr>
          <a:lstStyle/>
          <a:p>
            <a:pPr defTabSz="1088390">
              <a:lnSpc>
                <a:spcPct val="150000"/>
              </a:lnSpc>
              <a:buClr>
                <a:srgbClr val="127FB8"/>
              </a:buClr>
              <a:defRPr/>
            </a:pPr>
            <a:r>
              <a:rPr kumimoji="1" lang="zh-CN" altLang="en-US" sz="3200" b="1" dirty="0">
                <a:solidFill>
                  <a:srgbClr val="FF0000"/>
                </a:solidFill>
                <a:latin typeface="Times New Roman" panose="02020603050405020304" pitchFamily="18" charset="0"/>
                <a:ea typeface="微软雅黑" panose="020B0503020204020204" charset="-122"/>
                <a:cs typeface="+mn-cs"/>
              </a:rPr>
              <a:t>唇癌 （</a:t>
            </a:r>
            <a:r>
              <a:rPr kumimoji="1" lang="en-US" altLang="zh-CN" sz="3200" b="1" dirty="0">
                <a:solidFill>
                  <a:srgbClr val="FF0000"/>
                </a:solidFill>
                <a:latin typeface="Times New Roman" panose="02020603050405020304" pitchFamily="18" charset="0"/>
                <a:ea typeface="微软雅黑" panose="020B0503020204020204" charset="-122"/>
                <a:cs typeface="+mn-cs"/>
              </a:rPr>
              <a:t>carcinoma of the lips</a:t>
            </a:r>
            <a:r>
              <a:rPr kumimoji="1" lang="zh-CN" altLang="en-US" sz="3200" b="1" dirty="0">
                <a:solidFill>
                  <a:srgbClr val="FF0000"/>
                </a:solidFill>
                <a:latin typeface="Times New Roman" panose="02020603050405020304" pitchFamily="18" charset="0"/>
                <a:ea typeface="微软雅黑" panose="020B0503020204020204" charset="-122"/>
                <a:cs typeface="+mn-cs"/>
              </a:rPr>
              <a:t>）</a:t>
            </a:r>
            <a:r>
              <a:rPr kumimoji="1" lang="en-US" altLang="zh-CN" sz="3200" b="1" dirty="0">
                <a:solidFill>
                  <a:srgbClr val="FF0000"/>
                </a:solidFill>
                <a:latin typeface="Times New Roman" panose="02020603050405020304" pitchFamily="18" charset="0"/>
                <a:ea typeface="微软雅黑" panose="020B0503020204020204" charset="-122"/>
                <a:cs typeface="+mn-cs"/>
              </a:rPr>
              <a:t> </a:t>
            </a:r>
          </a:p>
        </p:txBody>
      </p:sp>
      <p:sp>
        <p:nvSpPr>
          <p:cNvPr id="37892" name="Rectangle 3"/>
          <p:cNvSpPr>
            <a:spLocks noGrp="1" noChangeArrowheads="1"/>
          </p:cNvSpPr>
          <p:nvPr>
            <p:ph idx="1"/>
          </p:nvPr>
        </p:nvSpPr>
        <p:spPr>
          <a:xfrm>
            <a:off x="1185545" y="1535431"/>
            <a:ext cx="10972800" cy="4525963"/>
          </a:xfrm>
        </p:spPr>
        <p:txBody>
          <a:bodyPr rtlCol="0">
            <a:normAutofit fontScale="80000" lnSpcReduction="20000"/>
          </a:bodyPr>
          <a:lstStyle/>
          <a:p>
            <a:pPr marL="408305" indent="-408305" algn="just" defTabSz="1088390">
              <a:lnSpc>
                <a:spcPct val="120000"/>
              </a:lnSpc>
              <a:buNone/>
              <a:defRPr/>
            </a:pPr>
            <a:r>
              <a:rPr lang="zh-CN" altLang="en-US" sz="3600" b="1" dirty="0">
                <a:solidFill>
                  <a:srgbClr val="000000"/>
                </a:solidFill>
                <a:latin typeface="Times New Roman" panose="02020603050405020304"/>
                <a:ea typeface="微软雅黑" panose="020B0503020204020204" charset="-122"/>
              </a:rPr>
              <a:t>发病情况</a:t>
            </a:r>
            <a:endParaRPr lang="zh-CN" altLang="en-US" sz="3600"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下唇：上唇</a:t>
            </a:r>
            <a:r>
              <a:rPr lang="en-US" altLang="zh-CN" sz="2855" dirty="0">
                <a:solidFill>
                  <a:srgbClr val="000000"/>
                </a:solidFill>
                <a:latin typeface="Times New Roman" panose="02020603050405020304"/>
                <a:ea typeface="微软雅黑" panose="020B0503020204020204" charset="-122"/>
              </a:rPr>
              <a:t>=9</a:t>
            </a:r>
            <a:r>
              <a:rPr lang="zh-CN" altLang="en-US" sz="2855" dirty="0">
                <a:solidFill>
                  <a:srgbClr val="000000"/>
                </a:solidFill>
                <a:latin typeface="Times New Roman" panose="02020603050405020304"/>
                <a:ea typeface="微软雅黑" panose="020B0503020204020204" charset="-122"/>
              </a:rPr>
              <a:t>：</a:t>
            </a: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；男：女</a:t>
            </a:r>
            <a:r>
              <a:rPr lang="en-US" altLang="zh-CN" sz="2855" dirty="0">
                <a:solidFill>
                  <a:srgbClr val="000000"/>
                </a:solidFill>
                <a:latin typeface="Times New Roman" panose="02020603050405020304"/>
                <a:ea typeface="微软雅黑" panose="020B0503020204020204" charset="-122"/>
              </a:rPr>
              <a:t>=4</a:t>
            </a:r>
            <a:r>
              <a:rPr lang="zh-CN" altLang="en-US" sz="2855" dirty="0">
                <a:solidFill>
                  <a:srgbClr val="000000"/>
                </a:solidFill>
                <a:latin typeface="Times New Roman" panose="02020603050405020304"/>
                <a:ea typeface="微软雅黑" panose="020B0503020204020204" charset="-122"/>
              </a:rPr>
              <a:t>：</a:t>
            </a: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a:t>
            </a:r>
            <a:endParaRPr lang="en-US" altLang="zh-CN" sz="2855" dirty="0">
              <a:solidFill>
                <a:srgbClr val="000000"/>
              </a:solidFill>
              <a:latin typeface="Times New Roman" panose="02020603050405020304"/>
              <a:ea typeface="微软雅黑" panose="020B0503020204020204" charset="-122"/>
            </a:endParaRP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平均发病年龄 </a:t>
            </a:r>
            <a:r>
              <a:rPr lang="en-US" altLang="zh-CN" sz="2855" dirty="0">
                <a:solidFill>
                  <a:srgbClr val="000000"/>
                </a:solidFill>
                <a:latin typeface="Times New Roman" panose="02020603050405020304"/>
                <a:ea typeface="微软雅黑" panose="020B0503020204020204" charset="-122"/>
              </a:rPr>
              <a:t>58</a:t>
            </a:r>
            <a:r>
              <a:rPr lang="zh-CN" altLang="en-US" sz="2855" dirty="0">
                <a:solidFill>
                  <a:srgbClr val="000000"/>
                </a:solidFill>
                <a:latin typeface="Times New Roman" panose="02020603050405020304"/>
                <a:ea typeface="微软雅黑" panose="020B0503020204020204" charset="-122"/>
              </a:rPr>
              <a:t>岁。 </a:t>
            </a:r>
          </a:p>
          <a:p>
            <a:pPr marL="408305" indent="-408305" algn="just"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有关发病因素：</a:t>
            </a:r>
          </a:p>
          <a:p>
            <a:pPr marL="408305" indent="-408305" algn="just"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1.</a:t>
            </a:r>
            <a:r>
              <a:rPr lang="zh-CN" altLang="en-US" sz="2855" dirty="0">
                <a:solidFill>
                  <a:srgbClr val="000000"/>
                </a:solidFill>
                <a:latin typeface="Times New Roman" panose="02020603050405020304"/>
                <a:ea typeface="微软雅黑" panose="020B0503020204020204" charset="-122"/>
              </a:rPr>
              <a:t>吸烟、熟石灰</a:t>
            </a:r>
          </a:p>
          <a:p>
            <a:pPr marL="408305" indent="-408305" algn="just"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2.</a:t>
            </a:r>
            <a:r>
              <a:rPr lang="zh-CN" altLang="en-US" sz="2855" dirty="0">
                <a:solidFill>
                  <a:srgbClr val="000000"/>
                </a:solidFill>
                <a:latin typeface="Times New Roman" panose="02020603050405020304"/>
                <a:ea typeface="微软雅黑" panose="020B0503020204020204" charset="-122"/>
              </a:rPr>
              <a:t>长期户外工作紫外线照射</a:t>
            </a:r>
          </a:p>
          <a:p>
            <a:pPr marL="0" indent="0" defTabSz="1088390">
              <a:lnSpc>
                <a:spcPct val="120000"/>
              </a:lnSpc>
              <a:buNone/>
              <a:defRPr/>
            </a:pPr>
            <a:r>
              <a:rPr lang="en-US" altLang="zh-CN" sz="2855" dirty="0">
                <a:solidFill>
                  <a:srgbClr val="000000"/>
                </a:solidFill>
                <a:latin typeface="Times New Roman" panose="02020603050405020304"/>
                <a:ea typeface="微软雅黑" panose="020B0503020204020204" charset="-122"/>
              </a:rPr>
              <a:t>3.</a:t>
            </a:r>
            <a:r>
              <a:rPr lang="zh-CN" altLang="en-US" sz="2855" dirty="0">
                <a:solidFill>
                  <a:srgbClr val="000000"/>
                </a:solidFill>
                <a:latin typeface="Times New Roman" panose="02020603050405020304"/>
                <a:ea typeface="微软雅黑" panose="020B0503020204020204" charset="-122"/>
              </a:rPr>
              <a:t>癌前病变</a:t>
            </a:r>
            <a:endParaRPr lang="en-US" altLang="zh-CN" sz="2855" dirty="0">
              <a:solidFill>
                <a:srgbClr val="000000"/>
              </a:solidFill>
              <a:latin typeface="Times New Roman" panose="02020603050405020304"/>
              <a:ea typeface="微软雅黑" panose="020B0503020204020204" charset="-122"/>
            </a:endParaRP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白斑</a:t>
            </a: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乳头状瘤</a:t>
            </a:r>
          </a:p>
          <a:p>
            <a:pPr marL="408305" indent="-408305" defTabSz="1088390">
              <a:lnSpc>
                <a:spcPct val="120000"/>
              </a:lnSpc>
              <a:defRPr/>
            </a:pPr>
            <a:r>
              <a:rPr lang="zh-CN" altLang="en-US" sz="2855" dirty="0">
                <a:solidFill>
                  <a:srgbClr val="000000"/>
                </a:solidFill>
                <a:latin typeface="Times New Roman" panose="02020603050405020304"/>
                <a:ea typeface="微软雅黑" panose="020B0503020204020204" charset="-122"/>
              </a:rPr>
              <a:t>盘状红斑狼疮 </a:t>
            </a:r>
          </a:p>
          <a:p>
            <a:pPr marL="408305" indent="-408305" defTabSz="1088390">
              <a:lnSpc>
                <a:spcPct val="120000"/>
              </a:lnSpc>
              <a:buNone/>
              <a:defRPr/>
            </a:pPr>
            <a:r>
              <a:rPr lang="zh-CN" altLang="en-US" sz="2855" dirty="0">
                <a:solidFill>
                  <a:srgbClr val="000000"/>
                </a:solidFill>
                <a:latin typeface="Times New Roman" panose="02020603050405020304"/>
                <a:ea typeface="微软雅黑" panose="020B0503020204020204" charset="-122"/>
              </a:rPr>
              <a:t>                      	</a:t>
            </a:r>
          </a:p>
          <a:p>
            <a:pPr marL="408305" indent="-408305" defTabSz="1088390">
              <a:lnSpc>
                <a:spcPct val="120000"/>
              </a:lnSpc>
              <a:buNone/>
              <a:defRPr/>
            </a:pPr>
            <a:r>
              <a:rPr lang="zh-CN" altLang="en-US" sz="2000" dirty="0">
                <a:solidFill>
                  <a:srgbClr val="000000"/>
                </a:solidFill>
                <a:latin typeface="Times New Roman" panose="02020603050405020304"/>
                <a:ea typeface="微软雅黑" panose="020B0503020204020204" charset="-122"/>
              </a:rPr>
              <a:t>                                          </a:t>
            </a:r>
          </a:p>
        </p:txBody>
      </p:sp>
      <p:pic>
        <p:nvPicPr>
          <p:cNvPr id="59396" name="Picture 6" descr="DSC07907"/>
          <p:cNvPicPr>
            <a:picLocks noChangeAspect="1" noChangeArrowheads="1"/>
          </p:cNvPicPr>
          <p:nvPr/>
        </p:nvPicPr>
        <p:blipFill>
          <a:blip r:embed="rId3">
            <a:lum bright="18000"/>
            <a:extLst>
              <a:ext uri="{28A0092B-C50C-407E-A947-70E740481C1C}">
                <a14:useLocalDpi xmlns:a14="http://schemas.microsoft.com/office/drawing/2010/main" val="0"/>
              </a:ext>
            </a:extLst>
          </a:blip>
          <a:srcRect l="10822" t="2379" r="13675" b="23309"/>
          <a:stretch>
            <a:fillRect/>
          </a:stretch>
        </p:blipFill>
        <p:spPr bwMode="auto">
          <a:xfrm>
            <a:off x="5602109" y="1953786"/>
            <a:ext cx="4413816" cy="244418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9400"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12445" y="824230"/>
            <a:ext cx="3404870" cy="783590"/>
          </a:xfrm>
        </p:spPr>
        <p:txBody>
          <a:bodyPr wrap="square" rtlCol="0">
            <a:spAutoFit/>
          </a:bodyPr>
          <a:lstStyle/>
          <a:p>
            <a:pPr defTabSz="1088390">
              <a:lnSpc>
                <a:spcPct val="150000"/>
              </a:lnSpc>
              <a:buClr>
                <a:srgbClr val="127FB8"/>
              </a:buClr>
              <a:defRPr/>
            </a:pPr>
            <a:r>
              <a:rPr kumimoji="1" lang="zh-CN" altLang="en-US" sz="3000" b="1">
                <a:latin typeface="Times New Roman" panose="02020603050405020304" pitchFamily="18" charset="0"/>
                <a:ea typeface="微软雅黑" panose="020B0503020204020204" charset="-122"/>
                <a:cs typeface="+mn-cs"/>
              </a:rPr>
              <a:t>临床表现</a:t>
            </a:r>
          </a:p>
        </p:txBody>
      </p:sp>
      <p:sp>
        <p:nvSpPr>
          <p:cNvPr id="61443" name="Rectangle 3"/>
          <p:cNvSpPr>
            <a:spLocks noGrp="1" noChangeArrowheads="1"/>
          </p:cNvSpPr>
          <p:nvPr>
            <p:ph idx="1"/>
          </p:nvPr>
        </p:nvSpPr>
        <p:spPr>
          <a:xfrm>
            <a:off x="1041400" y="1427480"/>
            <a:ext cx="10972800" cy="3265805"/>
          </a:xfrm>
        </p:spPr>
        <p:txBody>
          <a:bodyPr/>
          <a:lstStyle/>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下唇一侧中外</a:t>
            </a:r>
            <a:r>
              <a:rPr lang="en-US" altLang="zh-CN" sz="2400">
                <a:solidFill>
                  <a:srgbClr val="000000"/>
                </a:solidFill>
                <a:latin typeface="Times New Roman" panose="02020603050405020304" pitchFamily="18" charset="0"/>
                <a:ea typeface="微软雅黑" panose="020B0503020204020204" charset="-122"/>
              </a:rPr>
              <a:t>1/3</a:t>
            </a:r>
            <a:r>
              <a:rPr lang="zh-CN" altLang="en-US" sz="2400">
                <a:solidFill>
                  <a:srgbClr val="000000"/>
                </a:solidFill>
                <a:latin typeface="Times New Roman" panose="02020603050405020304" pitchFamily="18" charset="0"/>
                <a:ea typeface="微软雅黑" panose="020B0503020204020204" charset="-122"/>
              </a:rPr>
              <a:t>交界处好发，</a:t>
            </a: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硬结</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结痂</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溃破</a:t>
            </a:r>
            <a:r>
              <a:rPr lang="zh-CN" altLang="en-US" sz="2400">
                <a:solidFill>
                  <a:srgbClr val="000000"/>
                </a:solidFill>
                <a:latin typeface="Times New Roman" panose="02020603050405020304" pitchFamily="18" charset="0"/>
                <a:ea typeface="微软雅黑" panose="020B0503020204020204" charset="-122"/>
                <a:sym typeface="Wingdings" panose="05000000000000000000" pitchFamily="2" charset="2"/>
              </a:rPr>
              <a:t></a:t>
            </a:r>
            <a:r>
              <a:rPr lang="zh-CN" altLang="en-US" sz="2400">
                <a:solidFill>
                  <a:srgbClr val="000000"/>
                </a:solidFill>
                <a:latin typeface="Times New Roman" panose="02020603050405020304" pitchFamily="18" charset="0"/>
                <a:ea typeface="微软雅黑" panose="020B0503020204020204" charset="-122"/>
              </a:rPr>
              <a:t>溃疡。</a:t>
            </a: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菜花样外突、增生，向周围及深层浸润。</a:t>
            </a: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坏死，感染，疼痛，出血，恶臭。</a:t>
            </a:r>
          </a:p>
          <a:p>
            <a:pPr algn="just" eaLnBrk="1" hangingPunct="1">
              <a:lnSpc>
                <a:spcPct val="140000"/>
              </a:lnSpc>
              <a:buFontTx/>
              <a:buNone/>
            </a:pPr>
            <a:r>
              <a:rPr lang="zh-CN" altLang="en-US" sz="2400">
                <a:solidFill>
                  <a:srgbClr val="000000"/>
                </a:solidFill>
                <a:latin typeface="Times New Roman" panose="02020603050405020304" pitchFamily="18" charset="0"/>
                <a:ea typeface="微软雅黑" panose="020B0503020204020204" charset="-122"/>
              </a:rPr>
              <a:t>颏下、颌下淋巴结肿大（炎性）。</a:t>
            </a:r>
          </a:p>
        </p:txBody>
      </p:sp>
      <p:sp>
        <p:nvSpPr>
          <p:cNvPr id="9" name="矩形 8"/>
          <p:cNvSpPr/>
          <p:nvPr/>
        </p:nvSpPr>
        <p:spPr>
          <a:xfrm>
            <a:off x="2205" y="6321550"/>
            <a:ext cx="12189178" cy="534863"/>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pic>
        <p:nvPicPr>
          <p:cNvPr id="61447"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785" y="2318801"/>
            <a:ext cx="2926673" cy="255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6145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9960" y="2318801"/>
            <a:ext cx="2366415" cy="255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sp>
        <p:nvSpPr>
          <p:cNvPr id="2" name="文本框 1"/>
          <p:cNvSpPr txBox="1"/>
          <p:nvPr/>
        </p:nvSpPr>
        <p:spPr>
          <a:xfrm>
            <a:off x="1473835" y="4140200"/>
            <a:ext cx="2047875" cy="1014730"/>
          </a:xfrm>
          <a:prstGeom prst="rect">
            <a:avLst/>
          </a:prstGeom>
          <a:noFill/>
        </p:spPr>
        <p:txBody>
          <a:bodyPr wrap="square" rtlCol="0">
            <a:spAutoFit/>
          </a:bodyPr>
          <a:lstStyle/>
          <a:p>
            <a:r>
              <a:rPr lang="zh-CN" altLang="en-US" sz="3000" b="1">
                <a:latin typeface="微软雅黑" panose="020B0503020204020204" charset="-122"/>
                <a:ea typeface="微软雅黑" panose="020B0503020204020204" charset="-122"/>
              </a:rPr>
              <a:t>治疗</a:t>
            </a:r>
          </a:p>
          <a:p>
            <a:endParaRPr lang="zh-CN" altLang="en-US" sz="3000" b="1">
              <a:latin typeface="微软雅黑" panose="020B0503020204020204" charset="-122"/>
              <a:ea typeface="微软雅黑" panose="020B0503020204020204" charset="-122"/>
            </a:endParaRPr>
          </a:p>
        </p:txBody>
      </p:sp>
      <p:sp>
        <p:nvSpPr>
          <p:cNvPr id="3" name="文本框 2"/>
          <p:cNvSpPr txBox="1"/>
          <p:nvPr/>
        </p:nvSpPr>
        <p:spPr>
          <a:xfrm>
            <a:off x="1228090" y="4653280"/>
            <a:ext cx="5709285" cy="1799590"/>
          </a:xfrm>
          <a:prstGeom prst="rect">
            <a:avLst/>
          </a:prstGeom>
          <a:noFill/>
        </p:spPr>
        <p:txBody>
          <a:bodyPr wrap="square" rtlCol="0" anchor="t">
            <a:spAutoFit/>
          </a:bodyPr>
          <a:lstStyle/>
          <a:p>
            <a:pPr algn="just" eaLnBrk="1" hangingPunct="1">
              <a:lnSpc>
                <a:spcPct val="150000"/>
              </a:lnSpc>
              <a:buFontTx/>
              <a:buNone/>
            </a:pPr>
            <a:r>
              <a:rPr lang="en-US" altLang="zh-CN" sz="2000">
                <a:solidFill>
                  <a:srgbClr val="000000"/>
                </a:solidFill>
                <a:latin typeface="Times New Roman" panose="02020603050405020304" pitchFamily="18" charset="0"/>
                <a:ea typeface="微软雅黑" panose="020B0503020204020204" charset="-122"/>
                <a:sym typeface="+mn-ea"/>
              </a:rPr>
              <a:t>1.</a:t>
            </a:r>
            <a:r>
              <a:rPr lang="zh-CN" altLang="en-US" sz="2000">
                <a:solidFill>
                  <a:srgbClr val="000000"/>
                </a:solidFill>
                <a:latin typeface="Times New Roman" panose="02020603050405020304" pitchFamily="18" charset="0"/>
                <a:ea typeface="微软雅黑" panose="020B0503020204020204" charset="-122"/>
                <a:sym typeface="+mn-ea"/>
              </a:rPr>
              <a:t>手术切除</a:t>
            </a:r>
            <a:r>
              <a:rPr lang="en-US" altLang="zh-CN" sz="2000">
                <a:solidFill>
                  <a:srgbClr val="000000"/>
                </a:solidFill>
                <a:latin typeface="Times New Roman" panose="02020603050405020304" pitchFamily="18" charset="0"/>
                <a:ea typeface="微软雅黑" panose="020B0503020204020204" charset="-122"/>
                <a:sym typeface="+mn-ea"/>
              </a:rPr>
              <a:t>2.</a:t>
            </a:r>
            <a:r>
              <a:rPr lang="zh-CN" altLang="en-US" sz="2000">
                <a:solidFill>
                  <a:srgbClr val="000000"/>
                </a:solidFill>
                <a:latin typeface="Times New Roman" panose="02020603050405020304" pitchFamily="18" charset="0"/>
                <a:ea typeface="微软雅黑" panose="020B0503020204020204" charset="-122"/>
                <a:sym typeface="+mn-ea"/>
              </a:rPr>
              <a:t>放射治疗</a:t>
            </a:r>
            <a:r>
              <a:rPr lang="en-US" altLang="zh-CN" sz="2000">
                <a:solidFill>
                  <a:srgbClr val="000000"/>
                </a:solidFill>
                <a:latin typeface="Times New Roman" panose="02020603050405020304" pitchFamily="18" charset="0"/>
                <a:ea typeface="微软雅黑" panose="020B0503020204020204" charset="-122"/>
                <a:sym typeface="+mn-ea"/>
              </a:rPr>
              <a:t>3.</a:t>
            </a:r>
            <a:r>
              <a:rPr lang="zh-CN" altLang="en-US" sz="2000">
                <a:solidFill>
                  <a:srgbClr val="000000"/>
                </a:solidFill>
                <a:latin typeface="Times New Roman" panose="02020603050405020304" pitchFamily="18" charset="0"/>
                <a:ea typeface="微软雅黑" panose="020B0503020204020204" charset="-122"/>
                <a:sym typeface="+mn-ea"/>
              </a:rPr>
              <a:t>冷冻治疗（</a:t>
            </a:r>
            <a:r>
              <a:rPr lang="en-US" altLang="zh-CN" sz="2000">
                <a:solidFill>
                  <a:srgbClr val="000000"/>
                </a:solidFill>
                <a:latin typeface="Times New Roman" panose="02020603050405020304" pitchFamily="18" charset="0"/>
                <a:ea typeface="微软雅黑" panose="020B0503020204020204" charset="-122"/>
                <a:sym typeface="+mn-ea"/>
              </a:rPr>
              <a:t>cryosurgery</a:t>
            </a:r>
            <a:r>
              <a:rPr lang="zh-CN" altLang="en-US" sz="2000">
                <a:solidFill>
                  <a:srgbClr val="000000"/>
                </a:solidFill>
                <a:latin typeface="Times New Roman" panose="02020603050405020304" pitchFamily="18" charset="0"/>
                <a:ea typeface="微软雅黑" panose="020B0503020204020204" charset="-122"/>
                <a:sym typeface="+mn-ea"/>
              </a:rPr>
              <a:t>）</a:t>
            </a:r>
            <a:endParaRPr lang="en-US" altLang="zh-CN" sz="200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en-US" altLang="zh-CN" b="1">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r>
              <a:rPr lang="en-US" altLang="zh-CN" b="1">
                <a:solidFill>
                  <a:srgbClr val="000000"/>
                </a:solidFill>
                <a:latin typeface="Times New Roman" panose="02020603050405020304" pitchFamily="18" charset="0"/>
                <a:ea typeface="微软雅黑" panose="020B0503020204020204" charset="-122"/>
                <a:sym typeface="+mn-ea"/>
              </a:rPr>
              <a:t>   </a:t>
            </a:r>
            <a:endParaRPr lang="en-US" altLang="zh-CN" b="1">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Tx/>
              <a:buNone/>
            </a:pPr>
            <a:endParaRPr lang="zh-CN" altLang="en-US"/>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785360" y="70169"/>
            <a:ext cx="2621280" cy="829945"/>
          </a:xfrm>
        </p:spPr>
        <p:txBody>
          <a:bodyPr wrap="none" rtlCol="0">
            <a:spAutoFit/>
          </a:bodyPr>
          <a:lstStyle/>
          <a:p>
            <a:pPr defTabSz="1088390">
              <a:lnSpc>
                <a:spcPct val="150000"/>
              </a:lnSpc>
              <a:buClr>
                <a:srgbClr val="127FB8"/>
              </a:buClr>
              <a:defRPr/>
            </a:pPr>
            <a:r>
              <a:rPr kumimoji="1" lang="zh-CN" altLang="en-US" sz="3200" b="1" dirty="0">
                <a:latin typeface="Times New Roman" panose="02020603050405020304" pitchFamily="18" charset="0"/>
                <a:ea typeface="微软雅黑" panose="020B0503020204020204" charset="-122"/>
                <a:cs typeface="+mn-cs"/>
              </a:rPr>
              <a:t>颜面部皮肤癌</a:t>
            </a:r>
            <a:endParaRPr kumimoji="1" lang="en-US" altLang="zh-CN" sz="3200" b="1" dirty="0">
              <a:latin typeface="Times New Roman" panose="02020603050405020304" pitchFamily="18" charset="0"/>
              <a:ea typeface="微软雅黑" panose="020B0503020204020204" charset="-122"/>
              <a:cs typeface="+mn-cs"/>
            </a:endParaRPr>
          </a:p>
        </p:txBody>
      </p:sp>
      <p:sp>
        <p:nvSpPr>
          <p:cNvPr id="67587" name="Rectangle 3"/>
          <p:cNvSpPr>
            <a:spLocks noGrp="1" noChangeArrowheads="1"/>
          </p:cNvSpPr>
          <p:nvPr>
            <p:ph idx="1"/>
          </p:nvPr>
        </p:nvSpPr>
        <p:spPr/>
        <p:txBody>
          <a:bodyPr/>
          <a:lstStyle/>
          <a:p>
            <a:pPr algn="just" eaLnBrk="1" hangingPunct="1">
              <a:lnSpc>
                <a:spcPct val="150000"/>
              </a:lnSpc>
              <a:buFontTx/>
              <a:buNone/>
            </a:pPr>
            <a:r>
              <a:rPr lang="zh-CN" altLang="en-US" sz="2000" dirty="0">
                <a:solidFill>
                  <a:srgbClr val="000000"/>
                </a:solidFill>
                <a:latin typeface="Times New Roman" panose="02020603050405020304" pitchFamily="18" charset="0"/>
                <a:ea typeface="微软雅黑" panose="020B0503020204020204" charset="-122"/>
              </a:rPr>
              <a:t>分类：</a:t>
            </a:r>
            <a:endParaRPr lang="en-US" altLang="zh-CN" sz="20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 typeface="Wingdings" panose="05000000000000000000" pitchFamily="2" charset="2"/>
              <a:buChar char="Ø"/>
            </a:pPr>
            <a:r>
              <a:rPr lang="zh-CN" altLang="en-US" sz="2000" dirty="0">
                <a:solidFill>
                  <a:srgbClr val="000000"/>
                </a:solidFill>
                <a:latin typeface="Times New Roman" panose="02020603050405020304" pitchFamily="18" charset="0"/>
                <a:ea typeface="微软雅黑" panose="020B0503020204020204" charset="-122"/>
              </a:rPr>
              <a:t>黑色素瘤（如下图）</a:t>
            </a:r>
            <a:endParaRPr lang="en-US" altLang="zh-CN" sz="2000" dirty="0">
              <a:solidFill>
                <a:srgbClr val="000000"/>
              </a:solidFill>
              <a:latin typeface="Times New Roman" panose="02020603050405020304" pitchFamily="18" charset="0"/>
              <a:ea typeface="微软雅黑" panose="020B0503020204020204" charset="-122"/>
            </a:endParaRPr>
          </a:p>
          <a:p>
            <a:pPr algn="just" eaLnBrk="1" hangingPunct="1">
              <a:lnSpc>
                <a:spcPct val="150000"/>
              </a:lnSpc>
              <a:buFont typeface="Wingdings" panose="05000000000000000000" pitchFamily="2" charset="2"/>
              <a:buChar char="Ø"/>
            </a:pPr>
            <a:r>
              <a:rPr lang="zh-CN" altLang="en-US" sz="2000" dirty="0">
                <a:solidFill>
                  <a:srgbClr val="000000"/>
                </a:solidFill>
                <a:latin typeface="Times New Roman" panose="02020603050405020304" pitchFamily="18" charset="0"/>
                <a:ea typeface="微软雅黑" panose="020B0503020204020204" charset="-122"/>
              </a:rPr>
              <a:t>非黑色素瘤（</a:t>
            </a:r>
            <a:r>
              <a:rPr lang="zh-CN" altLang="en-US" sz="2000" dirty="0" smtClean="0">
                <a:solidFill>
                  <a:srgbClr val="000000"/>
                </a:solidFill>
                <a:latin typeface="Times New Roman" panose="02020603050405020304" pitchFamily="18" charset="0"/>
                <a:ea typeface="微软雅黑" panose="020B0503020204020204" charset="-122"/>
              </a:rPr>
              <a:t>基底细胞癌</a:t>
            </a:r>
            <a:r>
              <a:rPr lang="zh-CN" altLang="en-US" sz="2000" dirty="0">
                <a:solidFill>
                  <a:srgbClr val="000000"/>
                </a:solidFill>
                <a:latin typeface="Times New Roman" panose="02020603050405020304" pitchFamily="18" charset="0"/>
                <a:ea typeface="微软雅黑" panose="020B0503020204020204" charset="-122"/>
              </a:rPr>
              <a:t>等，如右图）</a:t>
            </a:r>
          </a:p>
        </p:txBody>
      </p:sp>
      <p:pic>
        <p:nvPicPr>
          <p:cNvPr id="675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975" y="3503149"/>
            <a:ext cx="5305785" cy="2504495"/>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21784" y="6364402"/>
            <a:ext cx="2236270" cy="45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基地细胞癌"/>
          <p:cNvPicPr>
            <a:picLocks noChangeAspect="1"/>
          </p:cNvPicPr>
          <p:nvPr/>
        </p:nvPicPr>
        <p:blipFill>
          <a:blip r:embed="rId5"/>
          <a:stretch>
            <a:fillRect/>
          </a:stretch>
        </p:blipFill>
        <p:spPr>
          <a:xfrm>
            <a:off x="7200900" y="1152525"/>
            <a:ext cx="3707765" cy="4941570"/>
          </a:xfrm>
          <a:prstGeom prst="rect">
            <a:avLst/>
          </a:prstGeom>
        </p:spPr>
      </p:pic>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文本框 2"/>
          <p:cNvSpPr txBox="1"/>
          <p:nvPr/>
        </p:nvSpPr>
        <p:spPr>
          <a:xfrm>
            <a:off x="1496060" y="1731010"/>
            <a:ext cx="8822690" cy="2861310"/>
          </a:xfrm>
          <a:prstGeom prst="rect">
            <a:avLst/>
          </a:prstGeom>
          <a:noFill/>
        </p:spPr>
        <p:txBody>
          <a:bodyPr wrap="square" rtlCol="0" anchor="t">
            <a:spAutoFit/>
          </a:bodyPr>
          <a:lstStyle/>
          <a:p>
            <a:pPr indent="0">
              <a:lnSpc>
                <a:spcPct val="150000"/>
              </a:lnSpc>
              <a:buClr>
                <a:srgbClr val="127FB8"/>
              </a:buClr>
              <a:buFont typeface="Wingdings" panose="05000000000000000000" pitchFamily="2" charset="2"/>
              <a:buNone/>
            </a:pPr>
            <a:r>
              <a:rPr lang="zh-CN" altLang="en-US" sz="2400" dirty="0">
                <a:solidFill>
                  <a:schemeClr val="bg2">
                    <a:lumMod val="25000"/>
                  </a:schemeClr>
                </a:solidFill>
                <a:latin typeface="Times New Roman" panose="02020603050405020304"/>
                <a:ea typeface="微软雅黑" panose="020B0503020204020204" charset="-122"/>
                <a:sym typeface="+mn-ea"/>
              </a:rPr>
              <a:t>关于口咽癌、纤维肉瘤、骨肉瘤和恶性淋巴瘤请自习。</a:t>
            </a:r>
            <a:endParaRPr lang="en-US" altLang="zh-CN" sz="2400" dirty="0">
              <a:solidFill>
                <a:schemeClr val="bg2">
                  <a:lumMod val="25000"/>
                </a:schemeClr>
              </a:solidFill>
              <a:latin typeface="Times New Roman" panose="02020603050405020304"/>
              <a:ea typeface="微软雅黑" panose="020B0503020204020204" charset="-122"/>
            </a:endParaRPr>
          </a:p>
          <a:p>
            <a:pPr indent="0">
              <a:lnSpc>
                <a:spcPct val="150000"/>
              </a:lnSpc>
              <a:buClr>
                <a:srgbClr val="127FB8"/>
              </a:buClr>
              <a:buFont typeface="Wingdings" panose="05000000000000000000" pitchFamily="2" charset="2"/>
              <a:buNone/>
            </a:pPr>
            <a:r>
              <a:rPr lang="zh-CN" altLang="en-US" sz="2400" dirty="0">
                <a:solidFill>
                  <a:schemeClr val="bg2">
                    <a:lumMod val="25000"/>
                  </a:schemeClr>
                </a:solidFill>
                <a:latin typeface="Times New Roman" panose="02020603050405020304"/>
                <a:ea typeface="微软雅黑" panose="020B0503020204020204" charset="-122"/>
                <a:sym typeface="+mn-ea"/>
              </a:rPr>
              <a:t>参考书目：</a:t>
            </a:r>
            <a:endParaRPr lang="en-US" altLang="zh-CN" sz="2400" dirty="0">
              <a:solidFill>
                <a:schemeClr val="bg2">
                  <a:lumMod val="25000"/>
                </a:schemeClr>
              </a:solidFill>
              <a:latin typeface="Times New Roman" panose="02020603050405020304"/>
              <a:ea typeface="微软雅黑" panose="020B0503020204020204" charset="-122"/>
            </a:endParaRPr>
          </a:p>
          <a:p>
            <a:pPr>
              <a:lnSpc>
                <a:spcPct val="150000"/>
              </a:lnSpc>
              <a:buClr>
                <a:srgbClr val="127FB8"/>
              </a:buClr>
            </a:pPr>
            <a:r>
              <a:rPr lang="en-US" altLang="zh-CN" sz="2400" dirty="0">
                <a:solidFill>
                  <a:schemeClr val="bg2">
                    <a:lumMod val="25000"/>
                  </a:schemeClr>
                </a:solidFill>
                <a:latin typeface="Times New Roman" panose="02020603050405020304"/>
                <a:ea typeface="微软雅黑" panose="020B0503020204020204" charset="-122"/>
                <a:sym typeface="+mn-ea"/>
              </a:rPr>
              <a:t>【1】</a:t>
            </a:r>
            <a:r>
              <a:rPr lang="zh-CN" altLang="en-US" sz="2400" dirty="0">
                <a:solidFill>
                  <a:schemeClr val="bg2">
                    <a:lumMod val="25000"/>
                  </a:schemeClr>
                </a:solidFill>
                <a:latin typeface="Times New Roman" panose="02020603050405020304"/>
                <a:ea typeface="微软雅黑" panose="020B0503020204020204" charset="-122"/>
                <a:sym typeface="+mn-ea"/>
              </a:rPr>
              <a:t>邱蔚六</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口腔颌面外科学</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第</a:t>
            </a:r>
            <a:r>
              <a:rPr lang="en-US" altLang="zh-CN" sz="2400" dirty="0">
                <a:solidFill>
                  <a:schemeClr val="bg2">
                    <a:lumMod val="25000"/>
                  </a:schemeClr>
                </a:solidFill>
                <a:latin typeface="Times New Roman" panose="02020603050405020304"/>
                <a:ea typeface="微软雅黑" panose="020B0503020204020204" charset="-122"/>
                <a:sym typeface="+mn-ea"/>
              </a:rPr>
              <a:t>7</a:t>
            </a:r>
            <a:r>
              <a:rPr lang="zh-CN" altLang="en-US" sz="2400" dirty="0">
                <a:solidFill>
                  <a:schemeClr val="bg2">
                    <a:lumMod val="25000"/>
                  </a:schemeClr>
                </a:solidFill>
                <a:latin typeface="Times New Roman" panose="02020603050405020304"/>
                <a:ea typeface="微软雅黑" panose="020B0503020204020204" charset="-122"/>
                <a:sym typeface="+mn-ea"/>
              </a:rPr>
              <a:t>版，人民卫生出版社</a:t>
            </a:r>
            <a:endParaRPr lang="zh-CN" altLang="en-US" sz="2400" dirty="0">
              <a:solidFill>
                <a:schemeClr val="bg2">
                  <a:lumMod val="25000"/>
                </a:schemeClr>
              </a:solidFill>
              <a:latin typeface="Times New Roman" panose="02020603050405020304"/>
              <a:ea typeface="微软雅黑" panose="020B0503020204020204" charset="-122"/>
            </a:endParaRPr>
          </a:p>
          <a:p>
            <a:pPr>
              <a:lnSpc>
                <a:spcPct val="150000"/>
              </a:lnSpc>
              <a:buClr>
                <a:srgbClr val="127FB8"/>
              </a:buClr>
            </a:pPr>
            <a:r>
              <a:rPr lang="en-US" altLang="zh-CN" sz="2400" dirty="0">
                <a:solidFill>
                  <a:schemeClr val="bg2">
                    <a:lumMod val="25000"/>
                  </a:schemeClr>
                </a:solidFill>
                <a:latin typeface="Times New Roman" panose="02020603050405020304"/>
                <a:ea typeface="微软雅黑" panose="020B0503020204020204" charset="-122"/>
                <a:sym typeface="+mn-ea"/>
              </a:rPr>
              <a:t>【2】</a:t>
            </a:r>
            <a:r>
              <a:rPr lang="zh-CN" altLang="en-US" sz="2400" dirty="0">
                <a:solidFill>
                  <a:schemeClr val="bg2">
                    <a:lumMod val="25000"/>
                  </a:schemeClr>
                </a:solidFill>
                <a:latin typeface="Times New Roman" panose="02020603050405020304"/>
                <a:ea typeface="微软雅黑" panose="020B0503020204020204" charset="-122"/>
                <a:sym typeface="+mn-ea"/>
              </a:rPr>
              <a:t>邱蔚六，张震康</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口腔颌面外科学理论与实践</a:t>
            </a:r>
            <a:r>
              <a:rPr lang="en-US" altLang="zh-CN" sz="2400" dirty="0">
                <a:solidFill>
                  <a:schemeClr val="bg2">
                    <a:lumMod val="25000"/>
                  </a:schemeClr>
                </a:solidFill>
                <a:latin typeface="Times New Roman" panose="02020603050405020304"/>
                <a:ea typeface="微软雅黑" panose="020B0503020204020204" charset="-122"/>
                <a:sym typeface="+mn-ea"/>
              </a:rPr>
              <a:t>.</a:t>
            </a:r>
            <a:r>
              <a:rPr lang="zh-CN" altLang="en-US" sz="2400" dirty="0">
                <a:solidFill>
                  <a:schemeClr val="bg2">
                    <a:lumMod val="25000"/>
                  </a:schemeClr>
                </a:solidFill>
                <a:latin typeface="Times New Roman" panose="02020603050405020304"/>
                <a:ea typeface="微软雅黑" panose="020B0503020204020204" charset="-122"/>
                <a:sym typeface="+mn-ea"/>
              </a:rPr>
              <a:t>人民卫生出版社</a:t>
            </a:r>
            <a:endParaRPr lang="zh-CN" altLang="en-US" sz="2400"/>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2" name="Shape 103"/>
          <p:cNvSpPr/>
          <p:nvPr/>
        </p:nvSpPr>
        <p:spPr>
          <a:xfrm>
            <a:off x="1198245" y="1585595"/>
            <a:ext cx="9292590" cy="5272405"/>
          </a:xfrm>
          <a:prstGeom prst="rect">
            <a:avLst/>
          </a:prstGeom>
          <a:ln w="12700">
            <a:miter lim="400000"/>
          </a:ln>
        </p:spPr>
        <p:txBody>
          <a:bodyPr wrap="square" lIns="50800" tIns="50800" rIns="50800" bIns="50800" anchor="t">
            <a:spAutoFit/>
          </a:bodyPr>
          <a:lstStyle/>
          <a:p>
            <a:pPr marL="533400" indent="-533400">
              <a:lnSpc>
                <a:spcPct val="150000"/>
              </a:lnSpc>
            </a:pPr>
            <a:r>
              <a:rPr lang="zh-CN" altLang="en-US" sz="2800" dirty="0" smtClean="0">
                <a:latin typeface="微软雅黑" panose="020B0503020204020204" charset="-122"/>
                <a:ea typeface="微软雅黑" panose="020B0503020204020204" charset="-122"/>
              </a:rPr>
              <a:t>口腔颌面部情况：</a:t>
            </a:r>
          </a:p>
          <a:p>
            <a:pPr marL="533400" indent="-533400" algn="just">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望诊</a:t>
            </a:r>
            <a:r>
              <a:rPr lang="zh-CN" altLang="en-US" sz="2800" dirty="0" smtClean="0">
                <a:latin typeface="微软雅黑" panose="020B0503020204020204" charset="-122"/>
                <a:ea typeface="微软雅黑" panose="020B0503020204020204" charset="-122"/>
              </a:rPr>
              <a:t>—了解肿瘤的形态，生长部位，体积大小，有无功能障碍（开口大小，舌及眼球活动度等）</a:t>
            </a:r>
          </a:p>
          <a:p>
            <a:pPr marL="533400" indent="-533400">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触诊</a:t>
            </a:r>
            <a:r>
              <a:rPr lang="zh-CN" altLang="en-US" sz="2800" dirty="0" smtClean="0">
                <a:latin typeface="微软雅黑" panose="020B0503020204020204" charset="-122"/>
                <a:ea typeface="微软雅黑" panose="020B0503020204020204" charset="-122"/>
              </a:rPr>
              <a:t>—了解肿瘤的边界、质地、活动度与邻近组织的关系，区域淋巴结是否肿大。颊、口底、舌、颌下双手触诊</a:t>
            </a:r>
          </a:p>
          <a:p>
            <a:pPr marL="533400" indent="-533400" algn="just">
              <a:lnSpc>
                <a:spcPct val="150000"/>
              </a:lnSpc>
              <a:buFont typeface="Wingdings" panose="05000000000000000000" pitchFamily="2" charset="2"/>
              <a:buAutoNum type="arabicPeriod"/>
            </a:pPr>
            <a:r>
              <a:rPr lang="zh-CN" altLang="en-US" sz="2800" dirty="0" smtClean="0">
                <a:solidFill>
                  <a:srgbClr val="FF0000"/>
                </a:solidFill>
                <a:latin typeface="微软雅黑" panose="020B0503020204020204" charset="-122"/>
                <a:ea typeface="微软雅黑" panose="020B0503020204020204" charset="-122"/>
              </a:rPr>
              <a:t>听诊</a:t>
            </a:r>
            <a:r>
              <a:rPr lang="zh-CN" altLang="en-US" sz="2800" dirty="0" smtClean="0">
                <a:latin typeface="微软雅黑" panose="020B0503020204020204" charset="-122"/>
                <a:ea typeface="微软雅黑" panose="020B0503020204020204" charset="-122"/>
              </a:rPr>
              <a:t>—对蔓状血管瘤的诊断有一定帮助。</a:t>
            </a: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198305" y="987636"/>
            <a:ext cx="1620957" cy="662297"/>
          </a:xfrm>
          <a:prstGeom prst="rect">
            <a:avLst/>
          </a:prstGeom>
        </p:spPr>
        <p:txBody>
          <a:bodyPr wrap="none">
            <a:spAutoFit/>
          </a:bodyPr>
          <a:lstStyle/>
          <a:p>
            <a:pPr>
              <a:lnSpc>
                <a:spcPct val="150000"/>
              </a:lnSpc>
              <a:buClr>
                <a:srgbClr val="127FB8"/>
              </a:buClr>
            </a:pPr>
            <a:r>
              <a:rPr lang="zh-CN" altLang="en-US" sz="2800" b="1" dirty="0" smtClean="0">
                <a:latin typeface="Times New Roman" panose="02020603050405020304"/>
                <a:ea typeface="微软雅黑" panose="020B0503020204020204" charset="-122"/>
              </a:rPr>
              <a:t>临床检查</a:t>
            </a:r>
            <a:endParaRPr lang="en-US" altLang="zh-CN" sz="2800" b="1" dirty="0">
              <a:latin typeface="Times New Roman" panose="02020603050405020304"/>
              <a:ea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955"/>
            <a:ext cx="10972800" cy="712470"/>
          </a:xfrm>
        </p:spPr>
        <p:txBody>
          <a:bodyPr/>
          <a:lstStyle/>
          <a:p>
            <a:r>
              <a:rPr lang="zh-CN" altLang="en-US" sz="3200">
                <a:latin typeface="微软雅黑" panose="020B0503020204020204" charset="-122"/>
                <a:ea typeface="微软雅黑" panose="020B0503020204020204" charset="-122"/>
              </a:rPr>
              <a:t>思考题</a:t>
            </a:r>
          </a:p>
        </p:txBody>
      </p:sp>
      <p:sp>
        <p:nvSpPr>
          <p:cNvPr id="3" name="内容占位符 2"/>
          <p:cNvSpPr>
            <a:spLocks noGrp="1"/>
          </p:cNvSpPr>
          <p:nvPr>
            <p:ph idx="1"/>
          </p:nvPr>
        </p:nvSpPr>
        <p:spPr/>
        <p:txBody>
          <a:bodyPr/>
          <a:lstStyle/>
          <a:p>
            <a:pPr latinLnBrk="0">
              <a:lnSpc>
                <a:spcPct val="150000"/>
              </a:lnSpc>
              <a:spcBef>
                <a:spcPts val="100"/>
              </a:spcBef>
              <a:spcAft>
                <a:spcPts val="100"/>
              </a:spcAft>
            </a:pPr>
            <a:r>
              <a:rPr lang="zh-CN" altLang="en-US" sz="2800">
                <a:latin typeface="微软雅黑" panose="020B0503020204020204" charset="-122"/>
                <a:ea typeface="微软雅黑" panose="020B0503020204020204" charset="-122"/>
              </a:rPr>
              <a:t>口腔颌面部良、恶性肿瘤的鉴别要点是什么？</a:t>
            </a:r>
          </a:p>
          <a:p>
            <a:pPr latinLnBrk="0">
              <a:lnSpc>
                <a:spcPct val="150000"/>
              </a:lnSpc>
              <a:spcBef>
                <a:spcPts val="100"/>
              </a:spcBef>
              <a:spcAft>
                <a:spcPts val="100"/>
              </a:spcAft>
            </a:pPr>
            <a:r>
              <a:rPr lang="zh-CN" altLang="en-US" sz="2800">
                <a:latin typeface="微软雅黑" panose="020B0503020204020204" charset="-122"/>
                <a:ea typeface="微软雅黑" panose="020B0503020204020204" charset="-122"/>
              </a:rPr>
              <a:t>口腔颌面部肿瘤的预防措施有哪些？</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全景片"/>
          <p:cNvPicPr>
            <a:picLocks noChangeAspect="1"/>
          </p:cNvPicPr>
          <p:nvPr>
            <p:custDataLst>
              <p:tags r:id="rId1"/>
            </p:custDataLst>
          </p:nvPr>
        </p:nvPicPr>
        <p:blipFill>
          <a:blip r:embed="rId3"/>
          <a:srcRect l="6959" r="13320"/>
          <a:stretch>
            <a:fillRect/>
          </a:stretch>
        </p:blipFill>
        <p:spPr>
          <a:xfrm>
            <a:off x="7040880" y="2232660"/>
            <a:ext cx="4321175" cy="3108325"/>
          </a:xfrm>
          <a:prstGeom prst="rect">
            <a:avLst/>
          </a:prstGeom>
        </p:spPr>
      </p:pic>
      <p:sp>
        <p:nvSpPr>
          <p:cNvPr id="4" name="标题 3"/>
          <p:cNvSpPr>
            <a:spLocks noGrp="1"/>
          </p:cNvSpPr>
          <p:nvPr>
            <p:ph type="title"/>
          </p:nvPr>
        </p:nvSpPr>
        <p:spPr/>
        <p:txBody>
          <a:bodyPr/>
          <a:lstStyle/>
          <a:p>
            <a:endParaRPr lang="zh-CN" altLang="en-US"/>
          </a:p>
        </p:txBody>
      </p:sp>
      <p:sp>
        <p:nvSpPr>
          <p:cNvPr id="2" name="Shape 103"/>
          <p:cNvSpPr/>
          <p:nvPr/>
        </p:nvSpPr>
        <p:spPr>
          <a:xfrm>
            <a:off x="993775" y="1797050"/>
            <a:ext cx="6047105" cy="3979545"/>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800" dirty="0" smtClean="0">
                <a:latin typeface="微软雅黑" panose="020B0503020204020204" charset="-122"/>
                <a:ea typeface="微软雅黑" panose="020B0503020204020204" charset="-122"/>
              </a:rPr>
              <a:t>牙片、咬合片、</a:t>
            </a:r>
            <a:r>
              <a:rPr lang="zh-CN" altLang="en-US" sz="2800" dirty="0" smtClean="0">
                <a:latin typeface="微软雅黑" panose="020B0503020204020204" charset="-122"/>
                <a:ea typeface="微软雅黑" panose="020B0503020204020204" charset="-122"/>
              </a:rPr>
              <a:t>全景</a:t>
            </a:r>
            <a:r>
              <a:rPr lang="zh-CN" altLang="en-US" sz="2800" dirty="0">
                <a:latin typeface="微软雅黑" panose="020B0503020204020204" charset="-122"/>
                <a:ea typeface="微软雅黑" panose="020B0503020204020204" charset="-122"/>
              </a:rPr>
              <a:t>片</a:t>
            </a:r>
            <a:r>
              <a:rPr lang="zh-CN" altLang="en-US" sz="2800" dirty="0" smtClean="0">
                <a:latin typeface="微软雅黑" panose="020B0503020204020204" charset="-122"/>
                <a:ea typeface="微软雅黑" panose="020B0503020204020204" charset="-122"/>
              </a:rPr>
              <a:t>；</a:t>
            </a:r>
            <a:r>
              <a:rPr lang="zh-CN" altLang="en-US" sz="2800" dirty="0" smtClean="0">
                <a:latin typeface="微软雅黑" panose="020B0503020204020204" charset="-122"/>
                <a:ea typeface="微软雅黑" panose="020B0503020204020204" charset="-122"/>
              </a:rPr>
              <a:t>上下颌骨正侧位片；胸部平片；涎腺造影、瘤腔造影；</a:t>
            </a:r>
            <a:r>
              <a:rPr lang="en-US" altLang="zh-CN" sz="2800" dirty="0" smtClean="0">
                <a:latin typeface="微软雅黑" panose="020B0503020204020204" charset="-122"/>
                <a:ea typeface="微软雅黑" panose="020B0503020204020204" charset="-122"/>
              </a:rPr>
              <a:t>CT、MRI、DSA</a:t>
            </a:r>
            <a:r>
              <a:rPr lang="zh-CN" altLang="en-US" sz="2800" dirty="0" smtClean="0">
                <a:latin typeface="微软雅黑" panose="020B0503020204020204" charset="-122"/>
                <a:ea typeface="微软雅黑" panose="020B0503020204020204" charset="-122"/>
              </a:rPr>
              <a:t>对口腔颌面部深部肿瘤的诊断；</a:t>
            </a:r>
            <a:r>
              <a:rPr lang="en-US" altLang="zh-CN" sz="2800" dirty="0" smtClean="0">
                <a:latin typeface="微软雅黑" panose="020B0503020204020204" charset="-122"/>
                <a:ea typeface="微软雅黑" panose="020B0503020204020204" charset="-122"/>
              </a:rPr>
              <a:t>ECT</a:t>
            </a:r>
            <a:r>
              <a:rPr lang="zh-CN" altLang="en-US" sz="2800" dirty="0" smtClean="0">
                <a:latin typeface="微软雅黑" panose="020B0503020204020204" charset="-122"/>
                <a:ea typeface="微软雅黑" panose="020B0503020204020204" charset="-122"/>
              </a:rPr>
              <a:t>骨扫描、 </a:t>
            </a:r>
            <a:r>
              <a:rPr lang="en-US" altLang="zh-CN" sz="2800" dirty="0" smtClean="0">
                <a:latin typeface="微软雅黑" panose="020B0503020204020204" charset="-122"/>
                <a:ea typeface="微软雅黑" panose="020B0503020204020204" charset="-122"/>
              </a:rPr>
              <a:t>PETCT</a:t>
            </a:r>
            <a:r>
              <a:rPr lang="zh-CN" altLang="en-US" sz="2800" dirty="0" smtClean="0">
                <a:latin typeface="微软雅黑" panose="020B0503020204020204" charset="-122"/>
                <a:ea typeface="微软雅黑" panose="020B0503020204020204" charset="-122"/>
              </a:rPr>
              <a:t>检查。</a:t>
            </a:r>
          </a:p>
          <a:p>
            <a:pPr>
              <a:lnSpc>
                <a:spcPct val="150000"/>
              </a:lnSpc>
              <a:buClr>
                <a:srgbClr val="127FB8"/>
              </a:buClr>
            </a:pPr>
            <a:endParaRPr lang="en-US" altLang="zh-CN" sz="2800" b="1" dirty="0">
              <a:solidFill>
                <a:schemeClr val="bg2">
                  <a:lumMod val="25000"/>
                </a:schemeClr>
              </a:solidFill>
              <a:latin typeface="Times New Roman" panose="02020603050405020304"/>
              <a:ea typeface="微软雅黑" panose="020B0503020204020204" charset="-122"/>
            </a:endParaRPr>
          </a:p>
        </p:txBody>
      </p:sp>
      <p:sp>
        <p:nvSpPr>
          <p:cNvPr id="9" name="矩形 8"/>
          <p:cNvSpPr/>
          <p:nvPr/>
        </p:nvSpPr>
        <p:spPr>
          <a:xfrm>
            <a:off x="1106865" y="1060026"/>
            <a:ext cx="1989032" cy="737235"/>
          </a:xfrm>
          <a:prstGeom prst="rect">
            <a:avLst/>
          </a:prstGeom>
        </p:spPr>
        <p:txBody>
          <a:bodyPr wrap="square">
            <a:spAutoFit/>
          </a:bodyPr>
          <a:lstStyle/>
          <a:p>
            <a:pPr>
              <a:lnSpc>
                <a:spcPct val="150000"/>
              </a:lnSpc>
              <a:buClr>
                <a:srgbClr val="127FB8"/>
              </a:buClr>
            </a:pPr>
            <a:r>
              <a:rPr lang="en-US" altLang="zh-CN" sz="2800" b="1" dirty="0" smtClean="0">
                <a:latin typeface="微软雅黑" panose="020B0503020204020204" charset="-122"/>
                <a:ea typeface="微软雅黑" panose="020B0503020204020204" charset="-122"/>
                <a:cs typeface="微软雅黑" panose="020B0503020204020204" charset="-122"/>
              </a:rPr>
              <a:t>X</a:t>
            </a:r>
            <a:r>
              <a:rPr lang="zh-CN" altLang="en-US" sz="2800" b="1" dirty="0" smtClean="0">
                <a:latin typeface="微软雅黑" panose="020B0503020204020204" charset="-122"/>
                <a:ea typeface="微软雅黑" panose="020B0503020204020204" charset="-122"/>
                <a:cs typeface="微软雅黑" panose="020B0503020204020204" charset="-122"/>
              </a:rPr>
              <a:t>线检查</a:t>
            </a:r>
            <a:endParaRPr lang="en-US" altLang="zh-CN" sz="2800" b="1" dirty="0">
              <a:latin typeface="微软雅黑" panose="020B0503020204020204" charset="-122"/>
              <a:ea typeface="微软雅黑" panose="020B0503020204020204" charset="-122"/>
              <a:cs typeface="微软雅黑" panose="020B0503020204020204" charset="-122"/>
            </a:endParaRPr>
          </a:p>
        </p:txBody>
      </p:sp>
      <p:sp>
        <p:nvSpPr>
          <p:cNvPr id="6" name="Shape 103"/>
          <p:cNvSpPr/>
          <p:nvPr/>
        </p:nvSpPr>
        <p:spPr>
          <a:xfrm>
            <a:off x="929131" y="3922981"/>
            <a:ext cx="9320987" cy="508922"/>
          </a:xfrm>
          <a:prstGeom prst="rect">
            <a:avLst/>
          </a:prstGeom>
          <a:ln w="12700">
            <a:miter lim="400000"/>
          </a:ln>
        </p:spPr>
        <p:txBody>
          <a:bodyPr wrap="square" lIns="50800" tIns="50800" rIns="50800" bIns="50800" anchor="t">
            <a:spAutoFit/>
          </a:bodyPr>
          <a:lstStyle/>
          <a:p>
            <a:pPr>
              <a:lnSpc>
                <a:spcPct val="150000"/>
              </a:lnSpc>
              <a:buClr>
                <a:srgbClr val="127FB8"/>
              </a:buClr>
            </a:pPr>
            <a:endParaRPr lang="en-US" altLang="zh-CN" sz="2000" dirty="0">
              <a:solidFill>
                <a:schemeClr val="bg2">
                  <a:lumMod val="25000"/>
                </a:schemeClr>
              </a:solidFill>
              <a:latin typeface="Times New Roman" panose="02020603050405020304"/>
              <a:ea typeface="微软雅黑" panose="020B050302020402020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charset="-122"/>
            </a:endParaRPr>
          </a:p>
        </p:txBody>
      </p:sp>
      <p:sp>
        <p:nvSpPr>
          <p:cNvPr id="10" name="矩形 9"/>
          <p:cNvSpPr/>
          <p:nvPr/>
        </p:nvSpPr>
        <p:spPr>
          <a:xfrm>
            <a:off x="4848779" y="987524"/>
            <a:ext cx="2494441" cy="743665"/>
          </a:xfrm>
          <a:prstGeom prst="rect">
            <a:avLst/>
          </a:prstGeom>
        </p:spPr>
        <p:txBody>
          <a:bodyPr wrap="square">
            <a:spAutoFit/>
          </a:bodyPr>
          <a:lstStyle/>
          <a:p>
            <a:pPr algn="ctr">
              <a:lnSpc>
                <a:spcPct val="150000"/>
              </a:lnSpc>
              <a:buClr>
                <a:srgbClr val="127FB8"/>
              </a:buClr>
            </a:pPr>
            <a:r>
              <a:rPr lang="zh-CN" altLang="en-US" sz="3200" b="1" dirty="0" smtClean="0">
                <a:latin typeface="Times New Roman" panose="02020603050405020304"/>
                <a:ea typeface="微软雅黑" panose="020B0503020204020204" charset="-122"/>
              </a:rPr>
              <a:t>、</a:t>
            </a:r>
            <a:endParaRPr lang="en-US" altLang="zh-CN" sz="3200" b="1" dirty="0">
              <a:latin typeface="Times New Roman" panose="02020603050405020304"/>
              <a:ea typeface="微软雅黑" panose="020B0503020204020204" charset="-122"/>
            </a:endParaRPr>
          </a:p>
        </p:txBody>
      </p:sp>
    </p:spTree>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27a79e4-adb7-4f59-9818-a04dafe89f47}"/>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40,&quot;width&quot;:1280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990,&quot;width&quot;:7500}"/>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3399</Words>
  <Application>Microsoft Office PowerPoint</Application>
  <PresentationFormat>自定义</PresentationFormat>
  <Paragraphs>611</Paragraphs>
  <Slides>80</Slides>
  <Notes>63</Notes>
  <HiddenSlides>0</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80</vt:i4>
      </vt:variant>
    </vt:vector>
  </HeadingPairs>
  <TitlesOfParts>
    <vt:vector size="85" baseType="lpstr">
      <vt:lpstr>Office 主题</vt:lpstr>
      <vt:lpstr>自定义设计方案</vt:lpstr>
      <vt:lpstr>1_Office 主题</vt:lpstr>
      <vt:lpstr>1_自定义设计方案</vt:lpstr>
      <vt:lpstr>Image</vt:lpstr>
      <vt:lpstr>PowerPoint 演示文稿</vt:lpstr>
      <vt:lpstr>PowerPoint 演示文稿</vt:lpstr>
      <vt:lpstr>PowerPoint 演示文稿</vt:lpstr>
      <vt:lpstr>第一节 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口腔颌面部恶性肿瘤</vt:lpstr>
      <vt:lpstr>组织来源</vt:lpstr>
      <vt:lpstr>好发部位</vt:lpstr>
      <vt:lpstr>致病因素</vt:lpstr>
      <vt:lpstr>预后判断 </vt:lpstr>
      <vt:lpstr>疗效评估指标 </vt:lpstr>
      <vt:lpstr>舌癌（carcinoma of the tongue） </vt:lpstr>
      <vt:lpstr>临床表现 </vt:lpstr>
      <vt:lpstr>治 疗 </vt:lpstr>
      <vt:lpstr>较差  。     T1、T2 5年治愈率60%。</vt:lpstr>
      <vt:lpstr>牙龈癌</vt:lpstr>
      <vt:lpstr>牙龈癌</vt:lpstr>
      <vt:lpstr>上颌窦癌</vt:lpstr>
      <vt:lpstr>上颌窦癌</vt:lpstr>
      <vt:lpstr>唇癌 （carcinoma of the lips） </vt:lpstr>
      <vt:lpstr>临床表现</vt:lpstr>
      <vt:lpstr>颜面部皮肤癌</vt:lpstr>
      <vt:lpstr>PowerPoint 演示文稿</vt:lpstr>
      <vt:lpstr>思考题</vt:lpstr>
    </vt:vector>
  </TitlesOfParts>
  <Company>Zhoupu Hospital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希</dc:creator>
  <cp:lastModifiedBy>Administrator</cp:lastModifiedBy>
  <cp:revision>16</cp:revision>
  <dcterms:created xsi:type="dcterms:W3CDTF">2019-08-13T12:32:00Z</dcterms:created>
  <dcterms:modified xsi:type="dcterms:W3CDTF">2020-10-31T03:14:42Z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